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32"/>
  </p:notesMasterIdLst>
  <p:handoutMasterIdLst>
    <p:handoutMasterId r:id="rId133"/>
  </p:handoutMasterIdLst>
  <p:sldIdLst>
    <p:sldId id="403" r:id="rId3"/>
    <p:sldId id="649" r:id="rId4"/>
    <p:sldId id="684" r:id="rId5"/>
    <p:sldId id="645" r:id="rId6"/>
    <p:sldId id="765" r:id="rId7"/>
    <p:sldId id="766" r:id="rId8"/>
    <p:sldId id="767" r:id="rId9"/>
    <p:sldId id="768" r:id="rId10"/>
    <p:sldId id="579" r:id="rId11"/>
    <p:sldId id="586" r:id="rId12"/>
    <p:sldId id="644" r:id="rId13"/>
    <p:sldId id="582" r:id="rId14"/>
    <p:sldId id="769" r:id="rId15"/>
    <p:sldId id="677" r:id="rId16"/>
    <p:sldId id="678" r:id="rId17"/>
    <p:sldId id="770" r:id="rId18"/>
    <p:sldId id="771" r:id="rId19"/>
    <p:sldId id="772" r:id="rId20"/>
    <p:sldId id="773" r:id="rId21"/>
    <p:sldId id="774" r:id="rId22"/>
    <p:sldId id="680" r:id="rId23"/>
    <p:sldId id="743" r:id="rId24"/>
    <p:sldId id="775" r:id="rId25"/>
    <p:sldId id="776" r:id="rId26"/>
    <p:sldId id="777" r:id="rId27"/>
    <p:sldId id="778" r:id="rId28"/>
    <p:sldId id="779" r:id="rId29"/>
    <p:sldId id="780" r:id="rId30"/>
    <p:sldId id="781" r:id="rId31"/>
    <p:sldId id="782" r:id="rId32"/>
    <p:sldId id="686" r:id="rId33"/>
    <p:sldId id="687" r:id="rId34"/>
    <p:sldId id="688" r:id="rId35"/>
    <p:sldId id="658" r:id="rId36"/>
    <p:sldId id="690" r:id="rId37"/>
    <p:sldId id="784" r:id="rId38"/>
    <p:sldId id="783" r:id="rId39"/>
    <p:sldId id="755" r:id="rId40"/>
    <p:sldId id="692" r:id="rId41"/>
    <p:sldId id="693" r:id="rId42"/>
    <p:sldId id="694" r:id="rId43"/>
    <p:sldId id="691" r:id="rId44"/>
    <p:sldId id="695" r:id="rId45"/>
    <p:sldId id="696" r:id="rId46"/>
    <p:sldId id="750" r:id="rId47"/>
    <p:sldId id="702" r:id="rId48"/>
    <p:sldId id="697" r:id="rId49"/>
    <p:sldId id="698" r:id="rId50"/>
    <p:sldId id="788" r:id="rId51"/>
    <p:sldId id="785" r:id="rId52"/>
    <p:sldId id="786" r:id="rId53"/>
    <p:sldId id="787" r:id="rId54"/>
    <p:sldId id="700" r:id="rId55"/>
    <p:sldId id="699" r:id="rId56"/>
    <p:sldId id="701" r:id="rId57"/>
    <p:sldId id="789" r:id="rId58"/>
    <p:sldId id="790" r:id="rId59"/>
    <p:sldId id="791" r:id="rId60"/>
    <p:sldId id="792" r:id="rId61"/>
    <p:sldId id="793" r:id="rId62"/>
    <p:sldId id="756" r:id="rId63"/>
    <p:sldId id="725" r:id="rId64"/>
    <p:sldId id="726" r:id="rId65"/>
    <p:sldId id="674" r:id="rId66"/>
    <p:sldId id="610" r:id="rId67"/>
    <p:sldId id="736" r:id="rId68"/>
    <p:sldId id="715" r:id="rId69"/>
    <p:sldId id="716" r:id="rId70"/>
    <p:sldId id="675" r:id="rId71"/>
    <p:sldId id="733" r:id="rId72"/>
    <p:sldId id="676" r:id="rId73"/>
    <p:sldId id="612" r:id="rId74"/>
    <p:sldId id="732" r:id="rId75"/>
    <p:sldId id="734" r:id="rId76"/>
    <p:sldId id="617" r:id="rId77"/>
    <p:sldId id="636" r:id="rId78"/>
    <p:sldId id="655" r:id="rId79"/>
    <p:sldId id="794" r:id="rId80"/>
    <p:sldId id="744" r:id="rId81"/>
    <p:sldId id="745" r:id="rId82"/>
    <p:sldId id="751" r:id="rId83"/>
    <p:sldId id="746" r:id="rId84"/>
    <p:sldId id="747" r:id="rId85"/>
    <p:sldId id="748" r:id="rId86"/>
    <p:sldId id="749" r:id="rId87"/>
    <p:sldId id="706" r:id="rId88"/>
    <p:sldId id="704" r:id="rId89"/>
    <p:sldId id="705" r:id="rId90"/>
    <p:sldId id="795" r:id="rId91"/>
    <p:sldId id="796" r:id="rId92"/>
    <p:sldId id="737" r:id="rId93"/>
    <p:sldId id="719" r:id="rId94"/>
    <p:sldId id="708" r:id="rId95"/>
    <p:sldId id="757" r:id="rId96"/>
    <p:sldId id="759" r:id="rId97"/>
    <p:sldId id="758" r:id="rId98"/>
    <p:sldId id="738" r:id="rId99"/>
    <p:sldId id="718" r:id="rId100"/>
    <p:sldId id="710" r:id="rId101"/>
    <p:sldId id="712" r:id="rId102"/>
    <p:sldId id="714" r:id="rId103"/>
    <p:sldId id="713" r:id="rId104"/>
    <p:sldId id="711" r:id="rId105"/>
    <p:sldId id="709" r:id="rId106"/>
    <p:sldId id="760" r:id="rId107"/>
    <p:sldId id="727" r:id="rId108"/>
    <p:sldId id="724" r:id="rId109"/>
    <p:sldId id="762" r:id="rId110"/>
    <p:sldId id="764" r:id="rId111"/>
    <p:sldId id="730" r:id="rId112"/>
    <p:sldId id="717" r:id="rId113"/>
    <p:sldId id="723" r:id="rId114"/>
    <p:sldId id="722" r:id="rId115"/>
    <p:sldId id="721" r:id="rId116"/>
    <p:sldId id="740" r:id="rId117"/>
    <p:sldId id="739" r:id="rId118"/>
    <p:sldId id="665" r:id="rId119"/>
    <p:sldId id="672" r:id="rId120"/>
    <p:sldId id="728" r:id="rId121"/>
    <p:sldId id="752" r:id="rId122"/>
    <p:sldId id="753" r:id="rId123"/>
    <p:sldId id="729" r:id="rId124"/>
    <p:sldId id="763" r:id="rId125"/>
    <p:sldId id="741" r:id="rId126"/>
    <p:sldId id="742" r:id="rId127"/>
    <p:sldId id="754" r:id="rId128"/>
    <p:sldId id="670" r:id="rId129"/>
    <p:sldId id="669" r:id="rId130"/>
    <p:sldId id="664" r:id="rId131"/>
  </p:sldIdLst>
  <p:sldSz cx="9144000" cy="6858000" type="screen4x3"/>
  <p:notesSz cx="6805613" cy="99393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Hoefnagel" initials="SH" lastIdx="1" clrIdx="0">
    <p:extLst>
      <p:ext uri="{19B8F6BF-5375-455C-9EA6-DF929625EA0E}">
        <p15:presenceInfo xmlns:p15="http://schemas.microsoft.com/office/powerpoint/2012/main" userId="S-1-5-21-774336343-2693920014-2487708838-11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66" autoAdjust="0"/>
    <p:restoredTop sz="94728" autoAdjust="0"/>
  </p:normalViewPr>
  <p:slideViewPr>
    <p:cSldViewPr>
      <p:cViewPr varScale="1">
        <p:scale>
          <a:sx n="104" d="100"/>
          <a:sy n="104" d="100"/>
        </p:scale>
        <p:origin x="70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8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handoutMaster" Target="handoutMasters/handoutMaster1.xml"/><Relationship Id="rId138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8-12T15:23:55.42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F76525A-C03F-41C3-8A70-EE5B87928584}" type="datetimeFigureOut">
              <a:rPr lang="nl-NL" smtClean="0"/>
              <a:pPr/>
              <a:t>31-8-2016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195586BE-3DD5-4E05-8CC2-E853DA93B4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00690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1FC2676C-55DC-4E7F-8C85-09D58751AE45}" type="datetimeFigureOut">
              <a:rPr lang="nl-NL" smtClean="0"/>
              <a:pPr/>
              <a:t>31-8-2016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831C1BBA-CFE6-4349-99BA-20A06165F6D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33163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4053245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A7F57C6-F114-40A2-B2C1-3E89F91E042E}" type="slidenum">
              <a:rPr lang="nl-NL" altLang="nl-NL">
                <a:latin typeface="Calibri" panose="020F0502020204030204" pitchFamily="34" charset="0"/>
              </a:rPr>
              <a:pPr eaLnBrk="1" hangingPunct="1"/>
              <a:t>20</a:t>
            </a:fld>
            <a:endParaRPr lang="nl-NL" altLang="nl-NL">
              <a:latin typeface="Calibri" panose="020F0502020204030204" pitchFamily="34" charset="0"/>
            </a:endParaRPr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63527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FDF332-B4BD-4A57-8AFA-95AB13BC50C3}" type="slidenum">
              <a:rPr lang="nl-NL" altLang="nl-NL">
                <a:latin typeface="Calibri" panose="020F0502020204030204" pitchFamily="34" charset="0"/>
              </a:rPr>
              <a:pPr eaLnBrk="1" hangingPunct="1"/>
              <a:t>23</a:t>
            </a:fld>
            <a:endParaRPr lang="nl-NL" altLang="nl-NL">
              <a:latin typeface="Calibri" panose="020F0502020204030204" pitchFamily="34" charset="0"/>
            </a:endParaRPr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17868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7645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240604-DD32-4BF3-AC3B-2DD9AC3AEB90}" type="slidenum">
              <a:rPr lang="nl-NL" altLang="nl-NL">
                <a:latin typeface="Calibri" panose="020F0502020204030204" pitchFamily="34" charset="0"/>
              </a:rPr>
              <a:pPr eaLnBrk="1" hangingPunct="1"/>
              <a:t>25</a:t>
            </a:fld>
            <a:endParaRPr lang="nl-NL" altLang="nl-NL">
              <a:latin typeface="Calibri" panose="020F0502020204030204" pitchFamily="34" charset="0"/>
            </a:endParaRPr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5847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6125"/>
            <a:ext cx="4967288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179607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355990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75156AE-7222-4494-9456-FE42F4808F29}" type="slidenum">
              <a:rPr lang="nl-NL" altLang="nl-NL">
                <a:latin typeface="Calibri" pitchFamily="34" charset="0"/>
              </a:rPr>
              <a:pPr/>
              <a:t>33</a:t>
            </a:fld>
            <a:endParaRPr lang="nl-NL" altLang="nl-NL">
              <a:latin typeface="Calibri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80811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3105647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734292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6125"/>
            <a:ext cx="496570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110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7171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927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62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2C64AC-1682-475D-92B1-96B52F273803}" type="slidenum">
              <a:rPr lang="nl-NL" altLang="nl-NL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nl-NL" altLang="nl-NL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0651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265D104-F9D5-416D-BE31-01DEACCACE1C}" type="slidenum">
              <a:rPr lang="nl-NL" altLang="nl-NL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nl-NL" altLang="nl-NL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2682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E97BAC6-0B8A-4614-B8D9-944C5F908F16}" type="slidenum">
              <a:rPr lang="nl-NL" altLang="nl-NL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nl-NL" altLang="nl-NL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89521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70D224F-8987-4F5F-A3CE-47D599FF4E4A}" type="slidenum">
              <a:rPr lang="nl-NL" altLang="nl-NL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nl-NL" altLang="nl-NL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69864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1E93C6D-6F9D-4B65-8213-F6434357F109}" type="slidenum">
              <a:rPr lang="nl-NL" altLang="nl-NL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nl-NL" altLang="nl-NL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8838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8569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8570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0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1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8572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2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3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3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3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3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573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8573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8573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28573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8573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285740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273F90C-EBBD-43BD-88E8-01B4BEEB0DFD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285741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285742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CC8A0A-EB77-4502-9289-9CE8B613A279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3BA74B-4015-4F0C-BD93-E7958492C571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FAFDDD7-DEE3-48B3-8100-F2E3D58C6789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0B86C6-1035-468C-8F3D-2BD6ABF62FB9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3F4A2-ADF8-4809-B5F7-E98722DCAB5C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8D0727-4254-4E54-98AD-024787EFF76E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17B65-75F4-4030-B62D-A82CD16E3B7F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69E587-F699-4926-8318-B541CB23050B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C67BF-5D80-4749-A35B-79594C8469DB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63DEBC-CF3C-4FDD-B76E-F11FEC805266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108E4-E8C6-45D3-94EF-1A579E3C9FAE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012D7-0605-4E75-8D09-E3BB90171583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A7A1B-DEAD-4A6D-901D-F35B40015502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94A62D-E752-4969-B136-F469FC9CF1A3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2E1BF-A42D-484F-8D50-4217BBF3637E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16275D-8FF8-48D3-B80D-C44CD01B7835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D1B4A-0C93-4A64-8E46-C0A0661ABDC0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A23D0A-1ADD-4540-BCC0-82E1C8220424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46EA30-BFFC-474A-9932-8FB06F7268E3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09767-F7F4-4B66-98EC-0C959CF9B684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B6D379-5563-43FE-A546-0DB28456CAA0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DFC16-EF85-40C2-B6A0-5E80FA4A43C4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A51747-6EC6-4C53-B7BE-0BE5A260C635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A0324-17E6-4C04-9BD0-9E55EAE639B2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6B665D-955F-483E-86C0-A1BEF7052F50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C97B6-C4E1-4FDF-9F1F-3B3A300B02D6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F18CB10-EF8A-4102-8203-42807B6BC91C}" type="datetime1">
              <a:rPr lang="nl-NL"/>
              <a:pPr>
                <a:defRPr/>
              </a:pPr>
              <a:t>31-8-2016</a:t>
            </a:fld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89DCC6-9951-4115-A029-C1DA7585883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51184474"/>
      </p:ext>
    </p:extLst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EA57A9-E9BC-4E8B-8EBD-56ED794EDD14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B67D75-8D42-4022-9E9D-4F1ABAF9A6C5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0B0994-EFF5-4DC0-A351-826EEE24E030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33CC62-2E78-42C9-ABE2-07F1EB0B96D8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7EEE6C-1CFF-4317-AAD5-ECFB1399ABAA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097FBC-2BC1-460D-8CAA-F3C38B074DF2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7EF40A-D077-4BE7-9491-A1A575CE461B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8467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7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7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7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7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8468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8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28469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69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0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471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grpSp>
          <p:nvGrpSpPr>
            <p:cNvPr id="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8471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8471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28471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28471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8471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C60A4C1-5407-4C20-AE9F-E39DD513E55F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28471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nl-NL"/>
          </a:p>
        </p:txBody>
      </p:sp>
      <p:sp>
        <p:nvSpPr>
          <p:cNvPr id="28471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5992E62-6C86-4A28-A1A7-C2F3ECD84BA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3000">
    <p:push dir="u"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6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7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2C9AB4A-B1F0-43C7-A47A-97C940F2045B}" type="datetime1">
              <a:rPr lang="nl-NL" smtClean="0"/>
              <a:pPr/>
              <a:t>31-8-2016</a:t>
            </a:fld>
            <a:endParaRPr lang="nl-NL"/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l-NL"/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B9F634-7D0B-49D6-AEB1-6637EF6D0F0D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Click="0" advTm="3000">
    <p:push dir="u"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uact=8&amp;ved=0CAcQjRxqFQoTCLf836uN98gCFYdZGgodEKYHCw&amp;url=http://www.inhort.pl/en/cucurbit2016&amp;psig=AFQjCNFvDtIZbLWhSPnRaY7tueQ8CFpFSA&amp;ust=1446738044049716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http://www.mivena.nl/images/granusol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http://www.mivena.nl/images/granusol.jpg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http://www.mivena.nl/images/granusol.jpg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http://www.mivena.nl/images/granusol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http://www.mivena.nl/images/granusol.jpg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http://www.mivena.nl/images/granusol.jp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http://www.mivena.nl/images/granusol.jpg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jpeg"/><Relationship Id="rId4" Type="http://schemas.openxmlformats.org/officeDocument/2006/relationships/image" Target="http://www.mivena.nl/images/granusol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3.jpeg"/><Relationship Id="rId4" Type="http://schemas.openxmlformats.org/officeDocument/2006/relationships/image" Target="http://www.mivena.nl/images/granusol.jpg" TargetMode="Externa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5517232"/>
            <a:ext cx="5832648" cy="792088"/>
          </a:xfrm>
        </p:spPr>
        <p:txBody>
          <a:bodyPr/>
          <a:lstStyle/>
          <a:p>
            <a:br>
              <a:rPr lang="nl-NL" sz="3600" dirty="0">
                <a:latin typeface="Calibri" pitchFamily="34" charset="0"/>
              </a:rPr>
            </a:br>
            <a:endParaRPr lang="nl-NL" sz="3600" dirty="0">
              <a:latin typeface="Calibri" pitchFamily="34" charset="0"/>
            </a:endParaRPr>
          </a:p>
        </p:txBody>
      </p:sp>
      <p:pic>
        <p:nvPicPr>
          <p:cNvPr id="6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4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407" cy="685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6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Fieldgrown</a:t>
            </a:r>
            <a:r>
              <a:rPr lang="nl-NL" dirty="0"/>
              <a:t> </a:t>
            </a:r>
            <a:r>
              <a:rPr lang="nl-NL" dirty="0" err="1"/>
              <a:t>Blueberry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034617" cy="4525963"/>
          </a:xfrm>
        </p:spPr>
      </p:pic>
      <p:sp>
        <p:nvSpPr>
          <p:cNvPr id="3" name="Tekstvak 2"/>
          <p:cNvSpPr txBox="1"/>
          <p:nvPr/>
        </p:nvSpPr>
        <p:spPr>
          <a:xfrm>
            <a:off x="7262515" y="530120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Schrijnwerkers</a:t>
            </a:r>
          </a:p>
        </p:txBody>
      </p:sp>
    </p:spTree>
    <p:extLst>
      <p:ext uri="{BB962C8B-B14F-4D97-AF65-F5344CB8AC3E}">
        <p14:creationId xmlns:p14="http://schemas.microsoft.com/office/powerpoint/2010/main" val="9901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9510" y="786914"/>
            <a:ext cx="5362251" cy="4021688"/>
          </a:xfrm>
        </p:spPr>
      </p:pic>
      <p:sp>
        <p:nvSpPr>
          <p:cNvPr id="3" name="Tekstvak 2"/>
          <p:cNvSpPr txBox="1"/>
          <p:nvPr/>
        </p:nvSpPr>
        <p:spPr>
          <a:xfrm>
            <a:off x="7019855" y="47971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Schrijnwerkers</a:t>
            </a:r>
          </a:p>
        </p:txBody>
      </p:sp>
    </p:spTree>
    <p:extLst>
      <p:ext uri="{BB962C8B-B14F-4D97-AF65-F5344CB8AC3E}">
        <p14:creationId xmlns:p14="http://schemas.microsoft.com/office/powerpoint/2010/main" val="34733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Blueberry</a:t>
            </a:r>
            <a:r>
              <a:rPr lang="nl-NL" dirty="0"/>
              <a:t> </a:t>
            </a:r>
            <a:r>
              <a:rPr lang="nl-NL" dirty="0" err="1"/>
              <a:t>Fieldgrown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Foliar feeding:</a:t>
            </a:r>
            <a:endParaRPr lang="nl-N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Granusol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27+15+12+MgO+TE+MV10   </a:t>
            </a:r>
            <a:endParaRPr lang="nl-N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244954"/>
              </p:ext>
            </p:extLst>
          </p:nvPr>
        </p:nvGraphicFramePr>
        <p:xfrm>
          <a:off x="570384" y="1844824"/>
          <a:ext cx="8003232" cy="2594620"/>
        </p:xfrm>
        <a:graphic>
          <a:graphicData uri="http://schemas.openxmlformats.org/drawingml/2006/table">
            <a:tbl>
              <a:tblPr/>
              <a:tblGrid>
                <a:gridCol w="1507458">
                  <a:extLst>
                    <a:ext uri="{9D8B030D-6E8A-4147-A177-3AD203B41FA5}">
                      <a16:colId xmlns:a16="http://schemas.microsoft.com/office/drawing/2014/main" val="365619436"/>
                    </a:ext>
                  </a:extLst>
                </a:gridCol>
                <a:gridCol w="3590492">
                  <a:extLst>
                    <a:ext uri="{9D8B030D-6E8A-4147-A177-3AD203B41FA5}">
                      <a16:colId xmlns:a16="http://schemas.microsoft.com/office/drawing/2014/main" val="237986240"/>
                    </a:ext>
                  </a:extLst>
                </a:gridCol>
                <a:gridCol w="2028215">
                  <a:extLst>
                    <a:ext uri="{9D8B030D-6E8A-4147-A177-3AD203B41FA5}">
                      <a16:colId xmlns:a16="http://schemas.microsoft.com/office/drawing/2014/main" val="352836676"/>
                    </a:ext>
                  </a:extLst>
                </a:gridCol>
                <a:gridCol w="877067">
                  <a:extLst>
                    <a:ext uri="{9D8B030D-6E8A-4147-A177-3AD203B41FA5}">
                      <a16:colId xmlns:a16="http://schemas.microsoft.com/office/drawing/2014/main" val="1428696847"/>
                    </a:ext>
                  </a:extLst>
                </a:gridCol>
              </a:tblGrid>
              <a:tr h="4503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Blueberry</a:t>
                      </a:r>
                      <a:r>
                        <a:rPr lang="nl-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  <a:r>
                        <a:rPr lang="nl-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fertilisation</a:t>
                      </a:r>
                      <a:r>
                        <a:rPr lang="nl-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427334"/>
                  </a:ext>
                </a:extLst>
              </a:tr>
              <a:tr h="428863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43851"/>
                  </a:ext>
                </a:extLst>
              </a:tr>
              <a:tr h="428863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20+5+20+2MgO+TE 6M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grams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19886"/>
                  </a:ext>
                </a:extLst>
              </a:tr>
              <a:tr h="428863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11+6+18+2MgO+Te+MV10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144342"/>
                  </a:ext>
                </a:extLst>
              </a:tr>
              <a:tr h="428863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11+6+18+2MgO+Te+MV10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538638"/>
                  </a:ext>
                </a:extLst>
              </a:tr>
              <a:tr h="428863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10+10+30+6MgO+TE+MV10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717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3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  <a:r>
              <a:rPr lang="nl-NL" dirty="0" err="1"/>
              <a:t>Blueberry</a:t>
            </a:r>
            <a:r>
              <a:rPr lang="nl-NL" dirty="0"/>
              <a:t> Container fruit </a:t>
            </a:r>
            <a:r>
              <a:rPr lang="nl-NL" dirty="0" err="1"/>
              <a:t>production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81885"/>
            <a:ext cx="4464496" cy="4500262"/>
          </a:xfrm>
        </p:spPr>
      </p:pic>
      <p:sp>
        <p:nvSpPr>
          <p:cNvPr id="3" name="Tekstvak 2"/>
          <p:cNvSpPr txBox="1"/>
          <p:nvPr/>
        </p:nvSpPr>
        <p:spPr>
          <a:xfrm>
            <a:off x="7812360" y="5085184"/>
            <a:ext cx="133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Douven</a:t>
            </a:r>
            <a:endParaRPr lang="nl-NL" dirty="0"/>
          </a:p>
          <a:p>
            <a:r>
              <a:rPr lang="nl-NL" dirty="0" err="1"/>
              <a:t>Blueberry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577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Blueberry</a:t>
            </a:r>
            <a:r>
              <a:rPr lang="nl-NL" dirty="0"/>
              <a:t> container fruit </a:t>
            </a:r>
            <a:r>
              <a:rPr lang="nl-NL" dirty="0" err="1"/>
              <a:t>production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511911"/>
              </p:ext>
            </p:extLst>
          </p:nvPr>
        </p:nvGraphicFramePr>
        <p:xfrm>
          <a:off x="1043609" y="2276873"/>
          <a:ext cx="6316041" cy="2232247"/>
        </p:xfrm>
        <a:graphic>
          <a:graphicData uri="http://schemas.openxmlformats.org/drawingml/2006/table">
            <a:tbl>
              <a:tblPr/>
              <a:tblGrid>
                <a:gridCol w="1189665">
                  <a:extLst>
                    <a:ext uri="{9D8B030D-6E8A-4147-A177-3AD203B41FA5}">
                      <a16:colId xmlns:a16="http://schemas.microsoft.com/office/drawing/2014/main" val="1882772410"/>
                    </a:ext>
                  </a:extLst>
                </a:gridCol>
                <a:gridCol w="2833567">
                  <a:extLst>
                    <a:ext uri="{9D8B030D-6E8A-4147-A177-3AD203B41FA5}">
                      <a16:colId xmlns:a16="http://schemas.microsoft.com/office/drawing/2014/main" val="242344633"/>
                    </a:ext>
                  </a:extLst>
                </a:gridCol>
                <a:gridCol w="1600640">
                  <a:extLst>
                    <a:ext uri="{9D8B030D-6E8A-4147-A177-3AD203B41FA5}">
                      <a16:colId xmlns:a16="http://schemas.microsoft.com/office/drawing/2014/main" val="3552288065"/>
                    </a:ext>
                  </a:extLst>
                </a:gridCol>
                <a:gridCol w="692169">
                  <a:extLst>
                    <a:ext uri="{9D8B030D-6E8A-4147-A177-3AD203B41FA5}">
                      <a16:colId xmlns:a16="http://schemas.microsoft.com/office/drawing/2014/main" val="3471280266"/>
                    </a:ext>
                  </a:extLst>
                </a:gridCol>
              </a:tblGrid>
              <a:tr h="375322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Blueberry</a:t>
                      </a:r>
                      <a:r>
                        <a:rPr lang="nl-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  <a:r>
                        <a:rPr lang="nl-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fertilisation</a:t>
                      </a:r>
                      <a:r>
                        <a:rPr lang="nl-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nl-N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079938"/>
                  </a:ext>
                </a:extLst>
              </a:tr>
              <a:tr h="3574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dosage</a:t>
                      </a:r>
                      <a:endParaRPr lang="nl-NL" sz="11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466069"/>
                  </a:ext>
                </a:extLst>
              </a:tr>
              <a:tr h="3574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planting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Horti-Cote</a:t>
                      </a: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CRF 16+6+11+2MgO+Te 6M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kg / m3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841599"/>
                  </a:ext>
                </a:extLst>
              </a:tr>
              <a:tr h="3574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</a:t>
                      </a: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WSF 11+6+18+2MgO+Te+MV10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358224"/>
                  </a:ext>
                </a:extLst>
              </a:tr>
              <a:tr h="3574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11+6+18+2MgO+Te+MV10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678407"/>
                  </a:ext>
                </a:extLst>
              </a:tr>
              <a:tr h="427125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10+10+30+6MgO+TE+MV10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13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Acidifying</a:t>
            </a:r>
            <a:r>
              <a:rPr lang="nl-NL" dirty="0"/>
              <a:t> / basic effect </a:t>
            </a:r>
            <a:br>
              <a:rPr lang="nl-NL" dirty="0"/>
            </a:br>
            <a:r>
              <a:rPr lang="nl-NL" sz="2400" dirty="0"/>
              <a:t>(g/kg CaCO3)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97" y="1600200"/>
            <a:ext cx="736580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58492"/>
      </p:ext>
    </p:extLst>
  </p:cSld>
  <p:clrMapOvr>
    <a:masterClrMapping/>
  </p:clrMapOvr>
  <p:transition spd="slow" advClick="0" advTm="3000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 </a:t>
            </a:r>
            <a:r>
              <a:rPr lang="nl-NL" dirty="0" err="1"/>
              <a:t>Currant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44" y="1988840"/>
            <a:ext cx="5097512" cy="3398341"/>
          </a:xfrm>
        </p:spPr>
      </p:pic>
      <p:sp>
        <p:nvSpPr>
          <p:cNvPr id="6" name="Tekstvak 5"/>
          <p:cNvSpPr txBox="1"/>
          <p:nvPr/>
        </p:nvSpPr>
        <p:spPr>
          <a:xfrm>
            <a:off x="7199784" y="501784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Berry </a:t>
            </a:r>
            <a:r>
              <a:rPr lang="nl-NL" dirty="0" err="1"/>
              <a:t>Brothers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9568821"/>
      </p:ext>
    </p:extLst>
  </p:cSld>
  <p:clrMapOvr>
    <a:masterClrMapping/>
  </p:clrMapOvr>
  <p:transition spd="slow" advClick="0" advTm="3000">
    <p:push dir="u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 </a:t>
            </a:r>
            <a:r>
              <a:rPr lang="nl-NL" dirty="0" err="1"/>
              <a:t>currants</a:t>
            </a:r>
            <a:r>
              <a:rPr lang="nl-NL" dirty="0"/>
              <a:t> 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243255"/>
              </p:ext>
            </p:extLst>
          </p:nvPr>
        </p:nvGraphicFramePr>
        <p:xfrm>
          <a:off x="1331640" y="1844824"/>
          <a:ext cx="6451602" cy="3408045"/>
        </p:xfrm>
        <a:graphic>
          <a:graphicData uri="http://schemas.openxmlformats.org/drawingml/2006/table">
            <a:tbl>
              <a:tblPr/>
              <a:tblGrid>
                <a:gridCol w="962973">
                  <a:extLst>
                    <a:ext uri="{9D8B030D-6E8A-4147-A177-3AD203B41FA5}">
                      <a16:colId xmlns:a16="http://schemas.microsoft.com/office/drawing/2014/main" val="3116779750"/>
                    </a:ext>
                  </a:extLst>
                </a:gridCol>
                <a:gridCol w="2717300">
                  <a:extLst>
                    <a:ext uri="{9D8B030D-6E8A-4147-A177-3AD203B41FA5}">
                      <a16:colId xmlns:a16="http://schemas.microsoft.com/office/drawing/2014/main" val="3513506278"/>
                    </a:ext>
                  </a:extLst>
                </a:gridCol>
                <a:gridCol w="940726">
                  <a:extLst>
                    <a:ext uri="{9D8B030D-6E8A-4147-A177-3AD203B41FA5}">
                      <a16:colId xmlns:a16="http://schemas.microsoft.com/office/drawing/2014/main" val="3834654283"/>
                    </a:ext>
                  </a:extLst>
                </a:gridCol>
                <a:gridCol w="610201">
                  <a:extLst>
                    <a:ext uri="{9D8B030D-6E8A-4147-A177-3AD203B41FA5}">
                      <a16:colId xmlns:a16="http://schemas.microsoft.com/office/drawing/2014/main" val="1522966719"/>
                    </a:ext>
                  </a:extLst>
                </a:gridCol>
                <a:gridCol w="610201">
                  <a:extLst>
                    <a:ext uri="{9D8B030D-6E8A-4147-A177-3AD203B41FA5}">
                      <a16:colId xmlns:a16="http://schemas.microsoft.com/office/drawing/2014/main" val="3379367531"/>
                    </a:ext>
                  </a:extLst>
                </a:gridCol>
                <a:gridCol w="610201">
                  <a:extLst>
                    <a:ext uri="{9D8B030D-6E8A-4147-A177-3AD203B41FA5}">
                      <a16:colId xmlns:a16="http://schemas.microsoft.com/office/drawing/2014/main" val="2122737975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</a:t>
                      </a:r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Currants</a:t>
                      </a:r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Fieldgrown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776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p/20kg bag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4070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before planting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Horti-Cote Plus 15-6-12+2MgO+Te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gr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5039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9844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gr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541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0897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64827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34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75-100gr 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280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531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1773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1778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75-100 gr/plant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4 +)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5867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134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119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4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 </a:t>
            </a:r>
            <a:r>
              <a:rPr lang="nl-NL" dirty="0" err="1"/>
              <a:t>Currant</a:t>
            </a:r>
            <a:r>
              <a:rPr lang="nl-NL" dirty="0"/>
              <a:t> de </a:t>
            </a:r>
            <a:r>
              <a:rPr lang="nl-NL" dirty="0" err="1"/>
              <a:t>Tienegieter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417638"/>
            <a:ext cx="8928992" cy="37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25444"/>
      </p:ext>
    </p:extLst>
  </p:cSld>
  <p:clrMapOvr>
    <a:masterClrMapping/>
  </p:clrMapOvr>
  <p:transition spd="slow" advClick="0" advTm="3000">
    <p:push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Trials Berry </a:t>
            </a:r>
            <a:r>
              <a:rPr lang="nl-NL" dirty="0" err="1"/>
              <a:t>Brothers</a:t>
            </a:r>
            <a:br>
              <a:rPr lang="nl-NL" dirty="0"/>
            </a:br>
            <a:r>
              <a:rPr lang="nl-NL" dirty="0"/>
              <a:t>K – Ca – Mg levels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78" y="1600200"/>
            <a:ext cx="6408443" cy="4525963"/>
          </a:xfrm>
        </p:spPr>
      </p:pic>
    </p:spTree>
    <p:extLst>
      <p:ext uri="{BB962C8B-B14F-4D97-AF65-F5344CB8AC3E}">
        <p14:creationId xmlns:p14="http://schemas.microsoft.com/office/powerpoint/2010/main" val="2941954141"/>
      </p:ext>
    </p:extLst>
  </p:cSld>
  <p:clrMapOvr>
    <a:masterClrMapping/>
  </p:clrMapOvr>
  <p:transition spd="slow" advClick="0" advTm="3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347706"/>
              </p:ext>
            </p:extLst>
          </p:nvPr>
        </p:nvGraphicFramePr>
        <p:xfrm>
          <a:off x="611561" y="2348880"/>
          <a:ext cx="8075239" cy="2743235"/>
        </p:xfrm>
        <a:graphic>
          <a:graphicData uri="http://schemas.openxmlformats.org/drawingml/2006/table">
            <a:tbl>
              <a:tblPr/>
              <a:tblGrid>
                <a:gridCol w="1468224">
                  <a:extLst>
                    <a:ext uri="{9D8B030D-6E8A-4147-A177-3AD203B41FA5}">
                      <a16:colId xmlns:a16="http://schemas.microsoft.com/office/drawing/2014/main" val="2862056239"/>
                    </a:ext>
                  </a:extLst>
                </a:gridCol>
                <a:gridCol w="3777343">
                  <a:extLst>
                    <a:ext uri="{9D8B030D-6E8A-4147-A177-3AD203B41FA5}">
                      <a16:colId xmlns:a16="http://schemas.microsoft.com/office/drawing/2014/main" val="4091496043"/>
                    </a:ext>
                  </a:extLst>
                </a:gridCol>
                <a:gridCol w="1975432">
                  <a:extLst>
                    <a:ext uri="{9D8B030D-6E8A-4147-A177-3AD203B41FA5}">
                      <a16:colId xmlns:a16="http://schemas.microsoft.com/office/drawing/2014/main" val="2330984555"/>
                    </a:ext>
                  </a:extLst>
                </a:gridCol>
                <a:gridCol w="854240">
                  <a:extLst>
                    <a:ext uri="{9D8B030D-6E8A-4147-A177-3AD203B41FA5}">
                      <a16:colId xmlns:a16="http://schemas.microsoft.com/office/drawing/2014/main" val="3420824068"/>
                    </a:ext>
                  </a:extLst>
                </a:gridCol>
              </a:tblGrid>
              <a:tr h="37407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Current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pots </a:t>
                      </a:r>
                    </a:p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fertilization</a:t>
                      </a:r>
                      <a:r>
                        <a:rPr lang="en-US" sz="2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252352"/>
                  </a:ext>
                </a:extLst>
              </a:tr>
              <a:tr h="356262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890573"/>
                  </a:ext>
                </a:extLst>
              </a:tr>
              <a:tr h="644833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April-May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Horti-Cote CRF Topdress 14+7+20+2MGO+TE 4M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kg / m3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701252"/>
                  </a:ext>
                </a:extLst>
              </a:tr>
              <a:tr h="356262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17+10+17+CaO+TE+MV10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756146"/>
                  </a:ext>
                </a:extLst>
              </a:tr>
              <a:tr h="644833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12+7+25+2MgO+8CaO+TE+MV10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 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702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268808"/>
      </p:ext>
    </p:extLst>
  </p:cSld>
  <p:clrMapOvr>
    <a:masterClrMapping/>
  </p:clrMapOvr>
  <p:transition spd="slow" advClick="0" advTm="3000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Blackberry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591048"/>
            <a:ext cx="4525963" cy="2545854"/>
          </a:xfrm>
        </p:spPr>
      </p:pic>
    </p:spTree>
    <p:extLst>
      <p:ext uri="{BB962C8B-B14F-4D97-AF65-F5344CB8AC3E}">
        <p14:creationId xmlns:p14="http://schemas.microsoft.com/office/powerpoint/2010/main" val="29298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Blackberry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019718"/>
              </p:ext>
            </p:extLst>
          </p:nvPr>
        </p:nvGraphicFramePr>
        <p:xfrm>
          <a:off x="1200149" y="1628800"/>
          <a:ext cx="6743701" cy="3598545"/>
        </p:xfrm>
        <a:graphic>
          <a:graphicData uri="http://schemas.openxmlformats.org/drawingml/2006/table">
            <a:tbl>
              <a:tblPr/>
              <a:tblGrid>
                <a:gridCol w="1039204">
                  <a:extLst>
                    <a:ext uri="{9D8B030D-6E8A-4147-A177-3AD203B41FA5}">
                      <a16:colId xmlns:a16="http://schemas.microsoft.com/office/drawing/2014/main" val="2071683301"/>
                    </a:ext>
                  </a:extLst>
                </a:gridCol>
                <a:gridCol w="2793455">
                  <a:extLst>
                    <a:ext uri="{9D8B030D-6E8A-4147-A177-3AD203B41FA5}">
                      <a16:colId xmlns:a16="http://schemas.microsoft.com/office/drawing/2014/main" val="488746452"/>
                    </a:ext>
                  </a:extLst>
                </a:gridCol>
                <a:gridCol w="1080517">
                  <a:extLst>
                    <a:ext uri="{9D8B030D-6E8A-4147-A177-3AD203B41FA5}">
                      <a16:colId xmlns:a16="http://schemas.microsoft.com/office/drawing/2014/main" val="3141478819"/>
                    </a:ext>
                  </a:extLst>
                </a:gridCol>
                <a:gridCol w="610175">
                  <a:extLst>
                    <a:ext uri="{9D8B030D-6E8A-4147-A177-3AD203B41FA5}">
                      <a16:colId xmlns:a16="http://schemas.microsoft.com/office/drawing/2014/main" val="1146667683"/>
                    </a:ext>
                  </a:extLst>
                </a:gridCol>
                <a:gridCol w="610175">
                  <a:extLst>
                    <a:ext uri="{9D8B030D-6E8A-4147-A177-3AD203B41FA5}">
                      <a16:colId xmlns:a16="http://schemas.microsoft.com/office/drawing/2014/main" val="2683065158"/>
                    </a:ext>
                  </a:extLst>
                </a:gridCol>
                <a:gridCol w="610175">
                  <a:extLst>
                    <a:ext uri="{9D8B030D-6E8A-4147-A177-3AD203B41FA5}">
                      <a16:colId xmlns:a16="http://schemas.microsoft.com/office/drawing/2014/main" val="1435241399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Blackberry</a:t>
                      </a:r>
                      <a:r>
                        <a:rPr lang="nl-NL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24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fieldgrown</a:t>
                      </a:r>
                      <a:endParaRPr lang="nl-NL" sz="24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2020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p/20kg bag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374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before planting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Horti-Cote</a:t>
                      </a: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Plus 15-6-12+2MgO+Te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gr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4184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1897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gr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018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90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4796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552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4921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75-100 gr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739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9379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86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0794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75-100  gr/plant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4 +)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20630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7832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022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1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Blackberry</a:t>
            </a:r>
            <a:r>
              <a:rPr lang="nl-NL" dirty="0"/>
              <a:t> pots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997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Blackberry</a:t>
            </a:r>
            <a:endParaRPr lang="nl-NL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191255"/>
              </p:ext>
            </p:extLst>
          </p:nvPr>
        </p:nvGraphicFramePr>
        <p:xfrm>
          <a:off x="457199" y="2132857"/>
          <a:ext cx="7571184" cy="2621295"/>
        </p:xfrm>
        <a:graphic>
          <a:graphicData uri="http://schemas.openxmlformats.org/drawingml/2006/table">
            <a:tbl>
              <a:tblPr/>
              <a:tblGrid>
                <a:gridCol w="1660692">
                  <a:extLst>
                    <a:ext uri="{9D8B030D-6E8A-4147-A177-3AD203B41FA5}">
                      <a16:colId xmlns:a16="http://schemas.microsoft.com/office/drawing/2014/main" val="3459162336"/>
                    </a:ext>
                  </a:extLst>
                </a:gridCol>
                <a:gridCol w="3360612">
                  <a:extLst>
                    <a:ext uri="{9D8B030D-6E8A-4147-A177-3AD203B41FA5}">
                      <a16:colId xmlns:a16="http://schemas.microsoft.com/office/drawing/2014/main" val="3119337390"/>
                    </a:ext>
                  </a:extLst>
                </a:gridCol>
                <a:gridCol w="1712997">
                  <a:extLst>
                    <a:ext uri="{9D8B030D-6E8A-4147-A177-3AD203B41FA5}">
                      <a16:colId xmlns:a16="http://schemas.microsoft.com/office/drawing/2014/main" val="2888559637"/>
                    </a:ext>
                  </a:extLst>
                </a:gridCol>
                <a:gridCol w="836883">
                  <a:extLst>
                    <a:ext uri="{9D8B030D-6E8A-4147-A177-3AD203B41FA5}">
                      <a16:colId xmlns:a16="http://schemas.microsoft.com/office/drawing/2014/main" val="370874363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Blackberry pots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653622"/>
                  </a:ext>
                </a:extLst>
              </a:tr>
              <a:tr h="466946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457700"/>
                  </a:ext>
                </a:extLst>
              </a:tr>
              <a:tr h="466946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planting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Horti-Cote CRF 15+6+12+2MgO+Te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kg / m3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893379"/>
                  </a:ext>
                </a:extLst>
              </a:tr>
              <a:tr h="845172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3-4 weeks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12+7+24+2MgO+7CaO+Te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0,3-0,5EC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940182"/>
                  </a:ext>
                </a:extLst>
              </a:tr>
              <a:tr h="466946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</a:t>
                      </a: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WSF 15+10+14+12CaO+Te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165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6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Black </a:t>
            </a:r>
            <a:r>
              <a:rPr lang="nl-NL" dirty="0" err="1"/>
              <a:t>Currant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5256584" cy="3942438"/>
          </a:xfrm>
        </p:spPr>
      </p:pic>
      <p:sp>
        <p:nvSpPr>
          <p:cNvPr id="5" name="Tekstvak 4"/>
          <p:cNvSpPr txBox="1"/>
          <p:nvPr/>
        </p:nvSpPr>
        <p:spPr>
          <a:xfrm>
            <a:off x="6670576" y="512989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Poland</a:t>
            </a:r>
          </a:p>
        </p:txBody>
      </p:sp>
    </p:spTree>
    <p:extLst>
      <p:ext uri="{BB962C8B-B14F-4D97-AF65-F5344CB8AC3E}">
        <p14:creationId xmlns:p14="http://schemas.microsoft.com/office/powerpoint/2010/main" val="2280166327"/>
      </p:ext>
    </p:extLst>
  </p:cSld>
  <p:clrMapOvr>
    <a:masterClrMapping/>
  </p:clrMapOvr>
  <p:transition spd="slow" advClick="0" advTm="3000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Black </a:t>
            </a:r>
            <a:r>
              <a:rPr lang="nl-NL" dirty="0" err="1"/>
              <a:t>Current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Field-Cote CRF	12-5-28+2MgO+Te	8M	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 the last year 6M)</a:t>
            </a: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35-40 gr / plant</a:t>
            </a: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Additional:</a:t>
            </a: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Granusol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Blue &amp; Red 	10 kg/ha	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14 days</a:t>
            </a: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4667920"/>
      </p:ext>
    </p:extLst>
  </p:cSld>
  <p:clrMapOvr>
    <a:masterClrMapping/>
  </p:clrMapOvr>
  <p:transition spd="slow" advClick="0" advTm="3000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altLang="nl-NL" sz="3600" dirty="0"/>
              <a:t>Cooperation </a:t>
            </a:r>
            <a:r>
              <a:rPr lang="nl-NL" altLang="nl-NL" sz="3600" dirty="0" err="1"/>
              <a:t>with</a:t>
            </a:r>
            <a:r>
              <a:rPr lang="nl-NL" altLang="nl-NL" sz="3600" dirty="0"/>
              <a:t> trial stations: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85913"/>
            <a:ext cx="5329336" cy="359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 descr="http://www.inhort.pl/files/logo_inhort/logo_inhort_20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02" y="2780928"/>
            <a:ext cx="2085197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2564904"/>
            <a:ext cx="1684996" cy="168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nl-NL" dirty="0"/>
              <a:t>Trial </a:t>
            </a:r>
            <a:r>
              <a:rPr lang="nl-NL" dirty="0" err="1"/>
              <a:t>locations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87645"/>
            <a:ext cx="6981253" cy="51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Trials </a:t>
            </a:r>
            <a:r>
              <a:rPr lang="nl-NL" dirty="0" err="1"/>
              <a:t>Mivena</a:t>
            </a:r>
            <a:r>
              <a:rPr lang="nl-NL" dirty="0"/>
              <a:t> 	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57200" y="1442721"/>
            <a:ext cx="8229600" cy="4525963"/>
          </a:xfrm>
        </p:spPr>
        <p:txBody>
          <a:bodyPr/>
          <a:lstStyle/>
          <a:p>
            <a:r>
              <a:rPr lang="nl-NL" sz="2400" dirty="0" err="1"/>
              <a:t>Delphy</a:t>
            </a:r>
            <a:r>
              <a:rPr lang="nl-NL" sz="2400" dirty="0"/>
              <a:t> 		</a:t>
            </a:r>
            <a:r>
              <a:rPr lang="nl-NL" sz="2400" dirty="0" err="1"/>
              <a:t>Strayberry</a:t>
            </a:r>
            <a:r>
              <a:rPr lang="nl-NL" sz="2400" dirty="0"/>
              <a:t> </a:t>
            </a:r>
            <a:r>
              <a:rPr lang="nl-NL" sz="2400" dirty="0" err="1"/>
              <a:t>fruitproduction</a:t>
            </a:r>
            <a:r>
              <a:rPr lang="nl-NL" sz="2400" dirty="0"/>
              <a:t> </a:t>
            </a:r>
          </a:p>
          <a:p>
            <a:pPr marL="0" indent="0">
              <a:buNone/>
            </a:pPr>
            <a:r>
              <a:rPr lang="nl-NL" sz="2400" dirty="0"/>
              <a:t>			Red </a:t>
            </a:r>
            <a:r>
              <a:rPr lang="nl-NL" sz="2400" dirty="0" err="1"/>
              <a:t>Currant</a:t>
            </a:r>
            <a:endParaRPr lang="nl-NL" sz="100" dirty="0"/>
          </a:p>
          <a:p>
            <a:r>
              <a:rPr lang="nl-NL" sz="2400" dirty="0" err="1"/>
              <a:t>Delphy</a:t>
            </a:r>
            <a:r>
              <a:rPr lang="nl-NL" sz="2400" dirty="0"/>
              <a:t> UK		</a:t>
            </a:r>
            <a:r>
              <a:rPr lang="nl-NL" sz="2400" dirty="0" err="1"/>
              <a:t>Strawberry</a:t>
            </a:r>
            <a:r>
              <a:rPr lang="nl-NL" sz="2400" dirty="0"/>
              <a:t> </a:t>
            </a:r>
            <a:r>
              <a:rPr lang="nl-NL" sz="2400" dirty="0" err="1"/>
              <a:t>table</a:t>
            </a:r>
            <a:r>
              <a:rPr lang="nl-NL" sz="2400" dirty="0"/>
              <a:t> </a:t>
            </a:r>
            <a:r>
              <a:rPr lang="nl-NL" sz="2400" dirty="0" err="1"/>
              <a:t>grown</a:t>
            </a:r>
            <a:endParaRPr lang="nl-NL" sz="2400" dirty="0"/>
          </a:p>
          <a:p>
            <a:r>
              <a:rPr lang="nl-NL" sz="2400" dirty="0"/>
              <a:t>PCH		</a:t>
            </a:r>
            <a:r>
              <a:rPr lang="nl-NL" sz="2400" dirty="0" err="1"/>
              <a:t>Trayplants</a:t>
            </a:r>
            <a:r>
              <a:rPr lang="nl-NL" sz="2400" dirty="0"/>
              <a:t> </a:t>
            </a:r>
          </a:p>
          <a:p>
            <a:r>
              <a:rPr lang="nl-NL" sz="2400" dirty="0"/>
              <a:t>PCF		</a:t>
            </a:r>
            <a:r>
              <a:rPr lang="nl-NL" sz="2400" dirty="0" err="1"/>
              <a:t>Everbearers</a:t>
            </a:r>
            <a:r>
              <a:rPr lang="nl-NL" sz="2400" dirty="0"/>
              <a:t> - </a:t>
            </a:r>
            <a:r>
              <a:rPr lang="nl-NL" sz="2400" dirty="0" err="1"/>
              <a:t>Raspberry</a:t>
            </a:r>
            <a:endParaRPr lang="nl-NL" sz="2400" dirty="0"/>
          </a:p>
          <a:p>
            <a:r>
              <a:rPr lang="nl-NL" sz="2400" dirty="0" err="1"/>
              <a:t>Inhort</a:t>
            </a:r>
            <a:r>
              <a:rPr lang="nl-NL" sz="2400" dirty="0"/>
              <a:t>		Blue Berry - </a:t>
            </a:r>
            <a:r>
              <a:rPr lang="nl-NL" sz="2400" dirty="0" err="1"/>
              <a:t>Raspberry</a:t>
            </a:r>
            <a:endParaRPr lang="nl-NL" sz="2400" dirty="0"/>
          </a:p>
          <a:p>
            <a:r>
              <a:rPr lang="nl-NL" sz="2400" dirty="0"/>
              <a:t>BICH		Blue Berry</a:t>
            </a:r>
          </a:p>
          <a:p>
            <a:r>
              <a:rPr lang="nl-NL" sz="2400" dirty="0"/>
              <a:t>CAF		Red </a:t>
            </a:r>
            <a:r>
              <a:rPr lang="nl-NL" sz="2400" dirty="0" err="1"/>
              <a:t>currant</a:t>
            </a:r>
            <a:r>
              <a:rPr lang="nl-NL" sz="2400" dirty="0"/>
              <a:t> </a:t>
            </a:r>
          </a:p>
          <a:p>
            <a:r>
              <a:rPr lang="nl-NL" sz="2400" dirty="0" err="1"/>
              <a:t>Hortinova</a:t>
            </a:r>
            <a:r>
              <a:rPr lang="nl-NL" sz="2400" dirty="0"/>
              <a:t>		</a:t>
            </a:r>
            <a:r>
              <a:rPr lang="nl-NL" sz="2400" dirty="0" err="1"/>
              <a:t>Strawberry</a:t>
            </a:r>
            <a:r>
              <a:rPr lang="nl-NL" sz="2400" dirty="0"/>
              <a:t> plant </a:t>
            </a:r>
            <a:r>
              <a:rPr lang="nl-NL" sz="2400" dirty="0" err="1"/>
              <a:t>propagation</a:t>
            </a:r>
            <a:endParaRPr lang="nl-NL" sz="2400" dirty="0"/>
          </a:p>
          <a:p>
            <a:endParaRPr lang="nl-NL" sz="2400" dirty="0"/>
          </a:p>
          <a:p>
            <a:pPr marL="0" indent="0">
              <a:buNone/>
            </a:pPr>
            <a:r>
              <a:rPr lang="nl-NL" sz="1600" dirty="0"/>
              <a:t>(</a:t>
            </a:r>
            <a:r>
              <a:rPr lang="en-GB" sz="1600" dirty="0"/>
              <a:t>trials will be organized for minimum 3 year</a:t>
            </a:r>
            <a:r>
              <a:rPr lang="nl-NL" sz="1600" dirty="0"/>
              <a:t>)</a:t>
            </a:r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800633829"/>
      </p:ext>
    </p:extLst>
  </p:cSld>
  <p:clrMapOvr>
    <a:masterClrMapping/>
  </p:clrMapOvr>
  <p:transition spd="slow" advClick="0" advTm="3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C:\Users\stefan\AppData\Local\Microsoft\Windows\Temporary Internet Files\Content.Outlook\ZWWZYG0N\foto (1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62" y="1514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1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Delphy</a:t>
            </a:r>
            <a:r>
              <a:rPr lang="nl-NL" dirty="0"/>
              <a:t> </a:t>
            </a:r>
            <a:r>
              <a:rPr lang="nl-NL" dirty="0" err="1"/>
              <a:t>strawberry</a:t>
            </a:r>
            <a:r>
              <a:rPr lang="nl-NL" dirty="0"/>
              <a:t> </a:t>
            </a:r>
            <a:r>
              <a:rPr lang="nl-NL" dirty="0" err="1"/>
              <a:t>fruitprodution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4222755665"/>
      </p:ext>
    </p:extLst>
  </p:cSld>
  <p:clrMapOvr>
    <a:masterClrMapping/>
  </p:clrMapOvr>
  <p:transition spd="slow" advClick="0" advTm="3000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Trial </a:t>
            </a:r>
            <a:r>
              <a:rPr lang="nl-NL" dirty="0" err="1"/>
              <a:t>centre</a:t>
            </a:r>
            <a:r>
              <a:rPr lang="nl-NL" dirty="0"/>
              <a:t> Hoogstraten </a:t>
            </a:r>
            <a:r>
              <a:rPr lang="nl-NL" dirty="0" err="1"/>
              <a:t>table</a:t>
            </a:r>
            <a:r>
              <a:rPr lang="nl-NL" dirty="0"/>
              <a:t> </a:t>
            </a:r>
            <a:r>
              <a:rPr lang="nl-NL" dirty="0" err="1"/>
              <a:t>grown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21310987"/>
      </p:ext>
    </p:extLst>
  </p:cSld>
  <p:clrMapOvr>
    <a:masterClrMapping/>
  </p:clrMapOvr>
  <p:transition spd="slow" advClick="0" advTm="3000">
    <p:push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 </a:t>
            </a:r>
            <a:r>
              <a:rPr lang="nl-NL" dirty="0" err="1"/>
              <a:t>Current</a:t>
            </a:r>
            <a:r>
              <a:rPr lang="nl-NL" dirty="0"/>
              <a:t> Trial CAF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9" y="1600200"/>
            <a:ext cx="804656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34350"/>
      </p:ext>
    </p:extLst>
  </p:cSld>
  <p:clrMapOvr>
    <a:masterClrMapping/>
  </p:clrMapOvr>
  <p:transition spd="slow" advClick="0" advTm="3000">
    <p:push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Trials Berry </a:t>
            </a:r>
            <a:r>
              <a:rPr lang="nl-NL" dirty="0" err="1"/>
              <a:t>Brothers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78" y="1600200"/>
            <a:ext cx="6408443" cy="4525963"/>
          </a:xfrm>
        </p:spPr>
      </p:pic>
    </p:spTree>
    <p:extLst>
      <p:ext uri="{BB962C8B-B14F-4D97-AF65-F5344CB8AC3E}">
        <p14:creationId xmlns:p14="http://schemas.microsoft.com/office/powerpoint/2010/main" val="3710263457"/>
      </p:ext>
    </p:extLst>
  </p:cSld>
  <p:clrMapOvr>
    <a:masterClrMapping/>
  </p:clrMapOvr>
  <p:transition spd="slow" advClick="0" advTm="3000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 </a:t>
            </a:r>
            <a:r>
              <a:rPr lang="nl-NL" dirty="0" err="1"/>
              <a:t>Currant</a:t>
            </a:r>
            <a:r>
              <a:rPr lang="nl-NL" dirty="0"/>
              <a:t> de </a:t>
            </a:r>
            <a:r>
              <a:rPr lang="nl-NL" dirty="0" err="1"/>
              <a:t>Tienegieter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417638"/>
            <a:ext cx="8928992" cy="37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14894"/>
      </p:ext>
    </p:extLst>
  </p:cSld>
  <p:clrMapOvr>
    <a:masterClrMapping/>
  </p:clrMapOvr>
  <p:transition spd="slow" advClick="0" advTm="3000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PCF Sint Truiden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20" y="2668196"/>
            <a:ext cx="5080704" cy="2857896"/>
          </a:xfrm>
        </p:spPr>
      </p:pic>
      <p:sp>
        <p:nvSpPr>
          <p:cNvPr id="6" name="Tekstvak 5"/>
          <p:cNvSpPr txBox="1"/>
          <p:nvPr/>
        </p:nvSpPr>
        <p:spPr>
          <a:xfrm>
            <a:off x="4139952" y="48691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Kwanza</a:t>
            </a:r>
            <a:r>
              <a:rPr lang="nl-NL" dirty="0"/>
              <a:t> </a:t>
            </a:r>
            <a:r>
              <a:rPr lang="nl-NL" dirty="0" err="1"/>
              <a:t>fertigation</a:t>
            </a:r>
            <a:r>
              <a:rPr lang="nl-NL" dirty="0"/>
              <a:t> </a:t>
            </a:r>
            <a:r>
              <a:rPr lang="nl-NL" dirty="0" err="1"/>
              <a:t>schedules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1562292"/>
      </p:ext>
    </p:extLst>
  </p:cSld>
  <p:clrMapOvr>
    <a:masterClrMapping/>
  </p:clrMapOvr>
  <p:transition spd="slow" advClick="0" advTm="3000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BICH trial </a:t>
            </a:r>
            <a:r>
              <a:rPr lang="nl-NL" dirty="0" err="1"/>
              <a:t>centre</a:t>
            </a:r>
            <a:r>
              <a:rPr lang="nl-NL" dirty="0"/>
              <a:t> Horst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8" y="1600200"/>
            <a:ext cx="7568003" cy="4525963"/>
          </a:xfrm>
        </p:spPr>
      </p:pic>
    </p:spTree>
    <p:extLst>
      <p:ext uri="{BB962C8B-B14F-4D97-AF65-F5344CB8AC3E}">
        <p14:creationId xmlns:p14="http://schemas.microsoft.com/office/powerpoint/2010/main" val="3865794846"/>
      </p:ext>
    </p:extLst>
  </p:cSld>
  <p:clrMapOvr>
    <a:masterClrMapping/>
  </p:clrMapOvr>
  <p:transition spd="slow" advClick="0" advTm="3000">
    <p:push dir="u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434387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0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3445649" cy="480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Ondertitel 2"/>
          <p:cNvSpPr>
            <a:spLocks noGrp="1"/>
          </p:cNvSpPr>
          <p:nvPr>
            <p:ph type="subTitle" idx="1"/>
          </p:nvPr>
        </p:nvSpPr>
        <p:spPr>
          <a:xfrm>
            <a:off x="6659563" y="6381750"/>
            <a:ext cx="6329362" cy="1944688"/>
          </a:xfrm>
        </p:spPr>
        <p:txBody>
          <a:bodyPr/>
          <a:lstStyle/>
          <a:p>
            <a:endParaRPr lang="nl-NL" altLang="nl-NL"/>
          </a:p>
          <a:p>
            <a:endParaRPr lang="nl-NL" altLang="nl-NL"/>
          </a:p>
          <a:p>
            <a:endParaRPr lang="nl-NL" altLang="nl-NL"/>
          </a:p>
          <a:p>
            <a:endParaRPr lang="nl-NL" altLang="nl-NL"/>
          </a:p>
          <a:p>
            <a:r>
              <a:rPr lang="nl-NL" altLang="nl-NL" sz="1800"/>
              <a:t>Stefan Hoefnagel</a:t>
            </a:r>
          </a:p>
          <a:p>
            <a:endParaRPr lang="nl-NL" altLang="nl-NL" sz="1800"/>
          </a:p>
          <a:p>
            <a:endParaRPr lang="nl-NL" altLang="nl-NL"/>
          </a:p>
          <a:p>
            <a:endParaRPr lang="nl-NL" altLang="nl-NL"/>
          </a:p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406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nl-NL" sz="4800">
                <a:latin typeface="Calibri" panose="020F0502020204030204" pitchFamily="34" charset="0"/>
              </a:rPr>
              <a:t>Review Technologies Mivena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nl-NL" dirty="0">
                <a:latin typeface="Calibri" panose="020F050202020403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514408564"/>
      </p:ext>
    </p:extLst>
  </p:cSld>
  <p:clrMapOvr>
    <a:masterClrMapping/>
  </p:clrMapOvr>
  <p:transition spd="slow" advClick="0" advTm="3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45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24562" y="512044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nl-NL" dirty="0" err="1"/>
              <a:t>Duration</a:t>
            </a:r>
            <a:r>
              <a:rPr lang="nl-NL" dirty="0"/>
              <a:t> Technology</a:t>
            </a:r>
          </a:p>
        </p:txBody>
      </p:sp>
      <p:sp>
        <p:nvSpPr>
          <p:cNvPr id="16387" name="Tijdelijke aanduiding voor inhoud 2"/>
          <p:cNvSpPr>
            <a:spLocks noGrp="1"/>
          </p:cNvSpPr>
          <p:nvPr>
            <p:ph idx="1"/>
          </p:nvPr>
        </p:nvSpPr>
        <p:spPr>
          <a:xfrm>
            <a:off x="536575" y="1989138"/>
            <a:ext cx="8229600" cy="39211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altLang="nl-NL" sz="2800" dirty="0" err="1"/>
              <a:t>Latest</a:t>
            </a:r>
            <a:r>
              <a:rPr lang="nl-NL" altLang="nl-NL" sz="2800" dirty="0"/>
              <a:t> development in Resin coating </a:t>
            </a:r>
            <a:r>
              <a:rPr lang="nl-NL" altLang="nl-NL" sz="2800" dirty="0" err="1"/>
              <a:t>technic</a:t>
            </a:r>
            <a:r>
              <a:rPr lang="nl-NL" altLang="nl-NL" sz="2800" dirty="0"/>
              <a:t> </a:t>
            </a:r>
          </a:p>
          <a:p>
            <a:pPr>
              <a:lnSpc>
                <a:spcPct val="150000"/>
              </a:lnSpc>
            </a:pPr>
            <a:r>
              <a:rPr lang="nl-NL" altLang="nl-NL" sz="2800" dirty="0"/>
              <a:t>Patent </a:t>
            </a:r>
            <a:r>
              <a:rPr lang="nl-NL" altLang="nl-NL" sz="2800" dirty="0" err="1"/>
              <a:t>by</a:t>
            </a:r>
            <a:r>
              <a:rPr lang="nl-NL" altLang="nl-NL" sz="2800" dirty="0"/>
              <a:t> </a:t>
            </a:r>
            <a:r>
              <a:rPr lang="nl-NL" altLang="nl-NL" sz="2800" dirty="0" err="1"/>
              <a:t>Mivena</a:t>
            </a:r>
            <a:r>
              <a:rPr lang="nl-NL" altLang="nl-NL" sz="2800" dirty="0"/>
              <a:t>, </a:t>
            </a:r>
            <a:r>
              <a:rPr lang="nl-NL" altLang="nl-NL" sz="2800" dirty="0" err="1"/>
              <a:t>unice</a:t>
            </a:r>
            <a:r>
              <a:rPr lang="nl-NL" altLang="nl-NL" sz="2800" dirty="0"/>
              <a:t> in Europe</a:t>
            </a:r>
          </a:p>
          <a:p>
            <a:pPr>
              <a:lnSpc>
                <a:spcPct val="150000"/>
              </a:lnSpc>
            </a:pPr>
            <a:r>
              <a:rPr lang="nl-NL" altLang="nl-NL" sz="2800" dirty="0"/>
              <a:t>No </a:t>
            </a:r>
            <a:r>
              <a:rPr lang="nl-NL" altLang="nl-NL" sz="2800" dirty="0" err="1"/>
              <a:t>metals</a:t>
            </a:r>
            <a:r>
              <a:rPr lang="nl-NL" altLang="nl-NL" sz="2800" dirty="0"/>
              <a:t> in </a:t>
            </a:r>
            <a:r>
              <a:rPr lang="nl-NL" altLang="nl-NL" sz="2800" dirty="0" err="1"/>
              <a:t>the</a:t>
            </a:r>
            <a:r>
              <a:rPr lang="nl-NL" altLang="nl-NL" sz="2800" dirty="0"/>
              <a:t> coating</a:t>
            </a:r>
          </a:p>
          <a:p>
            <a:pPr>
              <a:lnSpc>
                <a:spcPct val="150000"/>
              </a:lnSpc>
            </a:pPr>
            <a:r>
              <a:rPr lang="nl-NL" altLang="nl-NL" sz="2800" dirty="0"/>
              <a:t>More constant </a:t>
            </a:r>
            <a:r>
              <a:rPr lang="nl-NL" altLang="nl-NL" sz="2800" dirty="0" err="1"/>
              <a:t>thiknis</a:t>
            </a:r>
            <a:r>
              <a:rPr lang="nl-NL" altLang="nl-NL" sz="2800" dirty="0"/>
              <a:t> of coating </a:t>
            </a:r>
          </a:p>
          <a:p>
            <a:pPr>
              <a:lnSpc>
                <a:spcPct val="150000"/>
              </a:lnSpc>
            </a:pPr>
            <a:r>
              <a:rPr lang="nl-NL" altLang="nl-NL" sz="2800" dirty="0" err="1"/>
              <a:t>Not</a:t>
            </a:r>
            <a:r>
              <a:rPr lang="nl-NL" altLang="nl-NL" sz="2800" dirty="0"/>
              <a:t> a big </a:t>
            </a:r>
            <a:r>
              <a:rPr lang="nl-NL" altLang="nl-NL" sz="2800" dirty="0" err="1"/>
              <a:t>relaese</a:t>
            </a:r>
            <a:r>
              <a:rPr lang="nl-NL" altLang="nl-NL" sz="2800" dirty="0"/>
              <a:t> in </a:t>
            </a:r>
            <a:r>
              <a:rPr lang="nl-NL" altLang="nl-NL" sz="2800" dirty="0" err="1"/>
              <a:t>the</a:t>
            </a:r>
            <a:r>
              <a:rPr lang="nl-NL" altLang="nl-NL" sz="2800" dirty="0"/>
              <a:t> start, slow starter! </a:t>
            </a:r>
          </a:p>
          <a:p>
            <a:pPr>
              <a:lnSpc>
                <a:spcPct val="150000"/>
              </a:lnSpc>
            </a:pPr>
            <a:endParaRPr lang="nl-NL" altLang="nl-NL" dirty="0"/>
          </a:p>
          <a:p>
            <a:endParaRPr lang="nl-NL" altLang="nl-NL" dirty="0"/>
          </a:p>
          <a:p>
            <a:endParaRPr lang="nl-NL" altLang="nl-NL" dirty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63" y="260350"/>
            <a:ext cx="2144712" cy="143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6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nl-NL">
                <a:latin typeface="Calibri" panose="020F0502020204030204" pitchFamily="34" charset="0"/>
              </a:rPr>
              <a:t>CRF (Controlled Release Fertilizer)</a:t>
            </a:r>
          </a:p>
          <a:p>
            <a:pPr eaLnBrk="1" hangingPunct="1">
              <a:buFontTx/>
              <a:buNone/>
            </a:pPr>
            <a:r>
              <a:rPr lang="en-US" altLang="nl-NL">
                <a:latin typeface="Calibri" panose="020F0502020204030204" pitchFamily="34" charset="0"/>
              </a:rPr>
              <a:t>   </a:t>
            </a:r>
            <a:r>
              <a:rPr lang="en-US" altLang="nl-NL" sz="2400">
                <a:latin typeface="Calibri" panose="020F0502020204030204" pitchFamily="34" charset="0"/>
              </a:rPr>
              <a:t>Release only influenced by Temperature</a:t>
            </a:r>
            <a:endParaRPr lang="en-US" altLang="nl-NL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>
                <a:latin typeface="Calibri" panose="020F0502020204030204" pitchFamily="34" charset="0"/>
              </a:rPr>
              <a:t>Water Soluble Fertilizers</a:t>
            </a:r>
          </a:p>
          <a:p>
            <a:pPr eaLnBrk="1" hangingPunct="1">
              <a:buFontTx/>
              <a:buNone/>
            </a:pPr>
            <a:r>
              <a:rPr lang="en-US" altLang="nl-NL" sz="2400">
                <a:latin typeface="Calibri" panose="020F0502020204030204" pitchFamily="34" charset="0"/>
              </a:rPr>
              <a:t>    High Quality “free-flowing” products</a:t>
            </a:r>
          </a:p>
          <a:p>
            <a:pPr eaLnBrk="1" hangingPunct="1"/>
            <a:r>
              <a:rPr lang="en-US" altLang="nl-NL">
                <a:latin typeface="Calibri" panose="020F0502020204030204" pitchFamily="34" charset="0"/>
              </a:rPr>
              <a:t>Slow Release Fertilizers</a:t>
            </a:r>
          </a:p>
          <a:p>
            <a:pPr eaLnBrk="1" hangingPunct="1">
              <a:buFontTx/>
              <a:buNone/>
            </a:pPr>
            <a:r>
              <a:rPr lang="en-US" altLang="nl-NL">
                <a:latin typeface="Calibri" panose="020F0502020204030204" pitchFamily="34" charset="0"/>
              </a:rPr>
              <a:t>   </a:t>
            </a:r>
            <a:r>
              <a:rPr lang="en-US" altLang="nl-NL" sz="2400">
                <a:latin typeface="Calibri" panose="020F0502020204030204" pitchFamily="34" charset="0"/>
              </a:rPr>
              <a:t>Release influenced by Temperature, Bacteria, Water, etc</a:t>
            </a:r>
            <a:endParaRPr lang="en-US" altLang="nl-NL">
              <a:latin typeface="Calibri" panose="020F0502020204030204" pitchFamily="34" charset="0"/>
            </a:endParaRPr>
          </a:p>
          <a:p>
            <a:pPr eaLnBrk="1" hangingPunct="1"/>
            <a:r>
              <a:rPr lang="en-US" altLang="nl-NL">
                <a:latin typeface="Calibri" panose="020F0502020204030204" pitchFamily="34" charset="0"/>
              </a:rPr>
              <a:t>Others</a:t>
            </a:r>
          </a:p>
          <a:p>
            <a:pPr eaLnBrk="1" hangingPunct="1">
              <a:buFontTx/>
              <a:buNone/>
            </a:pPr>
            <a:r>
              <a:rPr lang="en-US" altLang="nl-NL" sz="2400">
                <a:latin typeface="Calibri" panose="020F0502020204030204" pitchFamily="34" charset="0"/>
              </a:rPr>
              <a:t>    Traces etc</a:t>
            </a:r>
          </a:p>
        </p:txBody>
      </p:sp>
    </p:spTree>
    <p:extLst>
      <p:ext uri="{BB962C8B-B14F-4D97-AF65-F5344CB8AC3E}">
        <p14:creationId xmlns:p14="http://schemas.microsoft.com/office/powerpoint/2010/main" val="2255035607"/>
      </p:ext>
    </p:extLst>
  </p:cSld>
  <p:clrMapOvr>
    <a:masterClrMapping/>
  </p:clrMapOvr>
  <p:transition spd="slow" advClick="0" advTm="3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4800" b="1">
                <a:latin typeface="Calibri" panose="020F0502020204030204" pitchFamily="34" charset="0"/>
              </a:rPr>
              <a:t>Controlled Release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nl-NL" sz="4400">
                <a:latin typeface="Calibri" panose="020F0502020204030204" pitchFamily="34" charset="0"/>
              </a:rPr>
              <a:t>NPK plus minors, like 16+6+12+2+</a:t>
            </a:r>
          </a:p>
          <a:p>
            <a:pPr eaLnBrk="1" hangingPunct="1"/>
            <a:r>
              <a:rPr lang="en-US" altLang="nl-NL" sz="4400">
                <a:latin typeface="Calibri" panose="020F0502020204030204" pitchFamily="34" charset="0"/>
              </a:rPr>
              <a:t>NPK,                       like 19+6+12</a:t>
            </a:r>
          </a:p>
          <a:p>
            <a:pPr eaLnBrk="1" hangingPunct="1"/>
            <a:r>
              <a:rPr lang="en-US" altLang="nl-NL" sz="4400">
                <a:latin typeface="Calibri" panose="020F0502020204030204" pitchFamily="34" charset="0"/>
              </a:rPr>
              <a:t>NP,                         like 10+49+0</a:t>
            </a:r>
          </a:p>
          <a:p>
            <a:pPr eaLnBrk="1" hangingPunct="1"/>
            <a:r>
              <a:rPr lang="en-US" altLang="nl-NL" sz="4400">
                <a:latin typeface="Calibri" panose="020F0502020204030204" pitchFamily="34" charset="0"/>
              </a:rPr>
              <a:t>N,                           like 43+0+0</a:t>
            </a:r>
          </a:p>
          <a:p>
            <a:pPr eaLnBrk="1" hangingPunct="1"/>
            <a:r>
              <a:rPr lang="en-US" altLang="nl-NL" sz="4400">
                <a:latin typeface="Calibri" panose="020F0502020204030204" pitchFamily="34" charset="0"/>
              </a:rPr>
              <a:t>K,                           like 0+0+46</a:t>
            </a:r>
          </a:p>
        </p:txBody>
      </p:sp>
    </p:spTree>
    <p:extLst>
      <p:ext uri="{BB962C8B-B14F-4D97-AF65-F5344CB8AC3E}">
        <p14:creationId xmlns:p14="http://schemas.microsoft.com/office/powerpoint/2010/main" val="2805992094"/>
      </p:ext>
    </p:extLst>
  </p:cSld>
  <p:clrMapOvr>
    <a:masterClrMapping/>
  </p:clrMapOvr>
  <p:transition spd="slow" advClick="0" advTm="3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latin typeface="Calibri" panose="020F0502020204030204" pitchFamily="34" charset="0"/>
              </a:rPr>
              <a:t>CRF :Consistent Quality = </a:t>
            </a:r>
            <a:br>
              <a:rPr lang="en-US" altLang="nl-NL">
                <a:latin typeface="Calibri" panose="020F0502020204030204" pitchFamily="34" charset="0"/>
              </a:rPr>
            </a:br>
            <a:r>
              <a:rPr lang="en-US" altLang="nl-NL">
                <a:latin typeface="Calibri" panose="020F0502020204030204" pitchFamily="34" charset="0"/>
              </a:rPr>
              <a:t>Optimum Performance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nl-NL">
                <a:latin typeface="Calibri" panose="020F0502020204030204" pitchFamily="34" charset="0"/>
              </a:rPr>
              <a:t>Experience production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>
                <a:latin typeface="Calibri" panose="020F0502020204030204" pitchFamily="34" charset="0"/>
              </a:rPr>
              <a:t>Testing raw materials, including close working together with suppliers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>
                <a:latin typeface="Calibri" panose="020F0502020204030204" pitchFamily="34" charset="0"/>
              </a:rPr>
              <a:t>Testing release of products produced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>
                <a:latin typeface="Calibri" panose="020F0502020204030204" pitchFamily="34" charset="0"/>
              </a:rPr>
              <a:t>Testing (also prior to blending)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nl-NL">
                <a:latin typeface="Calibri" panose="020F0502020204030204" pitchFamily="34" charset="0"/>
              </a:rPr>
              <a:t>Testing of the End products</a:t>
            </a:r>
          </a:p>
          <a:p>
            <a:pPr eaLnBrk="1" hangingPunct="1">
              <a:lnSpc>
                <a:spcPct val="90000"/>
              </a:lnSpc>
            </a:pPr>
            <a:endParaRPr lang="en-US" altLang="nl-NL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nl-NL" sz="4000" b="1">
                <a:latin typeface="Calibri" panose="020F0502020204030204" pitchFamily="34" charset="0"/>
              </a:rPr>
              <a:t>Focus : release of the products</a:t>
            </a:r>
          </a:p>
          <a:p>
            <a:pPr eaLnBrk="1" hangingPunct="1">
              <a:lnSpc>
                <a:spcPct val="90000"/>
              </a:lnSpc>
            </a:pPr>
            <a:endParaRPr lang="en-US" altLang="nl-NL" sz="4000" b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19436"/>
      </p:ext>
    </p:extLst>
  </p:cSld>
  <p:clrMapOvr>
    <a:masterClrMapping/>
  </p:clrMapOvr>
  <p:transition spd="slow" advClick="0" advTm="3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5400">
                <a:latin typeface="Calibri" panose="020F0502020204030204" pitchFamily="34" charset="0"/>
              </a:rPr>
              <a:t>Horticote®Plus CRF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latin typeface="Calibri" panose="020F0502020204030204" pitchFamily="34" charset="0"/>
              </a:rPr>
              <a:t>16+6+11+2MgO+Trace elements</a:t>
            </a:r>
          </a:p>
          <a:p>
            <a:pPr eaLnBrk="1" hangingPunct="1">
              <a:buFontTx/>
              <a:buNone/>
            </a:pPr>
            <a:r>
              <a:rPr lang="en-US" altLang="nl-NL">
                <a:latin typeface="Calibri" panose="020F0502020204030204" pitchFamily="34" charset="0"/>
              </a:rPr>
              <a:t>                     Longevity 6M</a:t>
            </a:r>
          </a:p>
          <a:p>
            <a:pPr eaLnBrk="1" hangingPunct="1">
              <a:buFontTx/>
              <a:buNone/>
            </a:pPr>
            <a:r>
              <a:rPr lang="en-US" altLang="nl-NL" b="1">
                <a:latin typeface="Calibri" panose="020F0502020204030204" pitchFamily="34" charset="0"/>
              </a:rPr>
              <a:t>Coated:</a:t>
            </a:r>
          </a:p>
          <a:p>
            <a:pPr eaLnBrk="1" hangingPunct="1">
              <a:buFontTx/>
              <a:buChar char="-"/>
            </a:pPr>
            <a:r>
              <a:rPr lang="en-US" altLang="nl-NL">
                <a:latin typeface="Calibri" panose="020F0502020204030204" pitchFamily="34" charset="0"/>
              </a:rPr>
              <a:t>N ; 100%</a:t>
            </a:r>
          </a:p>
          <a:p>
            <a:pPr eaLnBrk="1" hangingPunct="1">
              <a:buFontTx/>
              <a:buChar char="-"/>
            </a:pPr>
            <a:r>
              <a:rPr lang="en-US" altLang="nl-NL">
                <a:latin typeface="Calibri" panose="020F0502020204030204" pitchFamily="34" charset="0"/>
              </a:rPr>
              <a:t>P ; 100%</a:t>
            </a:r>
          </a:p>
          <a:p>
            <a:pPr eaLnBrk="1" hangingPunct="1">
              <a:buFontTx/>
              <a:buChar char="-"/>
            </a:pPr>
            <a:r>
              <a:rPr lang="en-US" altLang="nl-NL">
                <a:latin typeface="Calibri" panose="020F0502020204030204" pitchFamily="34" charset="0"/>
              </a:rPr>
              <a:t>K ; 100%</a:t>
            </a:r>
          </a:p>
          <a:p>
            <a:pPr eaLnBrk="1" hangingPunct="1">
              <a:buFontTx/>
              <a:buChar char="-"/>
            </a:pPr>
            <a:r>
              <a:rPr lang="en-US" altLang="nl-NL">
                <a:latin typeface="Calibri" panose="020F0502020204030204" pitchFamily="34" charset="0"/>
              </a:rPr>
              <a:t>Traces : 100%</a:t>
            </a:r>
            <a:endParaRPr lang="en-US" altLang="nl-NL" sz="240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nl-NL" sz="2400">
                <a:latin typeface="Calibri" panose="020F0502020204030204" pitchFamily="34" charset="0"/>
              </a:rPr>
              <a:t>Plus MgO which is also coated </a:t>
            </a:r>
          </a:p>
        </p:txBody>
      </p:sp>
    </p:spTree>
    <p:extLst>
      <p:ext uri="{BB962C8B-B14F-4D97-AF65-F5344CB8AC3E}">
        <p14:creationId xmlns:p14="http://schemas.microsoft.com/office/powerpoint/2010/main" val="3922700783"/>
      </p:ext>
    </p:extLst>
  </p:cSld>
  <p:clrMapOvr>
    <a:masterClrMapping/>
  </p:clrMapOvr>
  <p:transition spd="slow" advClick="0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l"/>
            <a:r>
              <a:rPr lang="nl-NL" sz="3600" dirty="0"/>
              <a:t>Presentation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781128"/>
          </a:xfrm>
        </p:spPr>
        <p:txBody>
          <a:bodyPr/>
          <a:lstStyle/>
          <a:p>
            <a:r>
              <a:rPr lang="nl-NL" sz="2800" dirty="0" err="1">
                <a:latin typeface="Calibri" pitchFamily="34" charset="0"/>
              </a:rPr>
              <a:t>Introdution</a:t>
            </a:r>
            <a:r>
              <a:rPr lang="nl-NL" sz="2800" dirty="0">
                <a:latin typeface="Calibri" pitchFamily="34" charset="0"/>
              </a:rPr>
              <a:t> </a:t>
            </a:r>
            <a:r>
              <a:rPr lang="nl-NL" sz="2800" dirty="0" err="1">
                <a:latin typeface="Calibri" pitchFamily="34" charset="0"/>
              </a:rPr>
              <a:t>Mivena</a:t>
            </a:r>
            <a:endParaRPr lang="nl-NL" sz="2800" dirty="0">
              <a:latin typeface="Calibri" pitchFamily="34" charset="0"/>
            </a:endParaRPr>
          </a:p>
          <a:p>
            <a:r>
              <a:rPr lang="nl-NL" sz="2800" dirty="0" err="1">
                <a:latin typeface="Calibri" pitchFamily="34" charset="0"/>
              </a:rPr>
              <a:t>Mivena</a:t>
            </a:r>
            <a:r>
              <a:rPr lang="nl-NL" sz="2800" dirty="0">
                <a:latin typeface="Calibri" pitchFamily="34" charset="0"/>
              </a:rPr>
              <a:t> </a:t>
            </a:r>
            <a:r>
              <a:rPr lang="nl-NL" sz="2800" dirty="0" err="1">
                <a:latin typeface="Calibri" pitchFamily="34" charset="0"/>
              </a:rPr>
              <a:t>products</a:t>
            </a:r>
            <a:endParaRPr lang="nl-NL" sz="2800" dirty="0">
              <a:latin typeface="Calibri" pitchFamily="34" charset="0"/>
            </a:endParaRPr>
          </a:p>
          <a:p>
            <a:r>
              <a:rPr lang="nl-NL" sz="2800" dirty="0" err="1">
                <a:latin typeface="Calibri" pitchFamily="34" charset="0"/>
              </a:rPr>
              <a:t>Duration</a:t>
            </a:r>
            <a:r>
              <a:rPr lang="nl-NL" sz="2800" dirty="0">
                <a:latin typeface="Calibri" pitchFamily="34" charset="0"/>
              </a:rPr>
              <a:t> </a:t>
            </a:r>
            <a:r>
              <a:rPr lang="nl-NL" sz="2800" dirty="0" err="1">
                <a:latin typeface="Calibri" pitchFamily="34" charset="0"/>
              </a:rPr>
              <a:t>technology</a:t>
            </a:r>
            <a:endParaRPr lang="nl-NL" sz="2800" dirty="0">
              <a:latin typeface="Calibri" pitchFamily="34" charset="0"/>
            </a:endParaRPr>
          </a:p>
          <a:p>
            <a:r>
              <a:rPr lang="nl-NL" sz="2800" dirty="0" err="1">
                <a:latin typeface="Calibri" pitchFamily="34" charset="0"/>
              </a:rPr>
              <a:t>Strawberry</a:t>
            </a:r>
            <a:endParaRPr lang="nl-NL" sz="2800" dirty="0">
              <a:latin typeface="Calibri" pitchFamily="34" charset="0"/>
            </a:endParaRPr>
          </a:p>
          <a:p>
            <a:r>
              <a:rPr lang="nl-NL" sz="2800" dirty="0" err="1">
                <a:latin typeface="Calibri" pitchFamily="34" charset="0"/>
              </a:rPr>
              <a:t>Strawberry</a:t>
            </a:r>
            <a:r>
              <a:rPr lang="nl-NL" sz="2800" dirty="0">
                <a:latin typeface="Calibri" pitchFamily="34" charset="0"/>
              </a:rPr>
              <a:t> open field </a:t>
            </a:r>
            <a:r>
              <a:rPr lang="nl-NL" sz="2800" dirty="0" err="1">
                <a:latin typeface="Calibri" pitchFamily="34" charset="0"/>
              </a:rPr>
              <a:t>production</a:t>
            </a:r>
            <a:r>
              <a:rPr lang="nl-NL" sz="2800" dirty="0">
                <a:latin typeface="Calibri" pitchFamily="34" charset="0"/>
              </a:rPr>
              <a:t>  </a:t>
            </a:r>
          </a:p>
          <a:p>
            <a:pPr lvl="1"/>
            <a:r>
              <a:rPr lang="nl-NL" sz="2400" dirty="0">
                <a:latin typeface="Calibri" pitchFamily="34" charset="0"/>
              </a:rPr>
              <a:t>Plant </a:t>
            </a:r>
            <a:r>
              <a:rPr lang="nl-NL" sz="2400" dirty="0" err="1">
                <a:latin typeface="Calibri" pitchFamily="34" charset="0"/>
              </a:rPr>
              <a:t>production</a:t>
            </a:r>
            <a:r>
              <a:rPr lang="nl-NL" sz="2400" dirty="0">
                <a:latin typeface="Calibri" pitchFamily="34" charset="0"/>
              </a:rPr>
              <a:t> </a:t>
            </a:r>
          </a:p>
          <a:p>
            <a:pPr lvl="1"/>
            <a:r>
              <a:rPr lang="nl-NL" sz="2400" dirty="0" err="1">
                <a:latin typeface="Calibri" pitchFamily="34" charset="0"/>
              </a:rPr>
              <a:t>Waitingbed</a:t>
            </a:r>
            <a:r>
              <a:rPr lang="nl-NL" sz="2400" dirty="0">
                <a:latin typeface="Calibri" pitchFamily="34" charset="0"/>
              </a:rPr>
              <a:t> </a:t>
            </a:r>
            <a:r>
              <a:rPr lang="nl-NL" sz="2400" dirty="0" err="1">
                <a:latin typeface="Calibri" pitchFamily="34" charset="0"/>
              </a:rPr>
              <a:t>plants</a:t>
            </a:r>
            <a:r>
              <a:rPr lang="nl-NL" sz="2400" dirty="0">
                <a:latin typeface="Calibri" pitchFamily="34" charset="0"/>
              </a:rPr>
              <a:t> </a:t>
            </a:r>
          </a:p>
          <a:p>
            <a:pPr lvl="1"/>
            <a:r>
              <a:rPr lang="nl-NL" sz="2400" dirty="0">
                <a:latin typeface="Calibri" pitchFamily="34" charset="0"/>
              </a:rPr>
              <a:t>Fruit </a:t>
            </a:r>
            <a:r>
              <a:rPr lang="nl-NL" sz="2400" dirty="0" err="1">
                <a:latin typeface="Calibri" pitchFamily="34" charset="0"/>
              </a:rPr>
              <a:t>production</a:t>
            </a:r>
            <a:endParaRPr lang="nl-NL" sz="28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endParaRPr lang="nl-NL" sz="2800" dirty="0">
              <a:latin typeface="Calibri" pitchFamily="34" charset="0"/>
            </a:endParaRPr>
          </a:p>
          <a:p>
            <a:endParaRPr lang="nl-NL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>
            <p:ph/>
          </p:nvPr>
        </p:nvGraphicFramePr>
        <p:xfrm>
          <a:off x="395288" y="908050"/>
          <a:ext cx="8229600" cy="474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4" imgW="17257143" imgH="9942857" progId="Photoshop.Image.8">
                  <p:embed/>
                </p:oleObj>
              </mc:Choice>
              <mc:Fallback>
                <p:oleObj name="Image" r:id="rId4" imgW="17257143" imgH="9942857" progId="Photoshop.Image.8">
                  <p:embed/>
                  <p:pic>
                    <p:nvPicPr>
                      <p:cNvPr id="378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08050"/>
                        <a:ext cx="8229600" cy="474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1896534"/>
      </p:ext>
    </p:extLst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nl-NL" sz="3200" dirty="0" err="1"/>
              <a:t>Fluid</a:t>
            </a:r>
            <a:r>
              <a:rPr lang="nl-NL" sz="3200" dirty="0"/>
              <a:t> bed coater</a:t>
            </a:r>
          </a:p>
        </p:txBody>
      </p:sp>
      <p:pic>
        <p:nvPicPr>
          <p:cNvPr id="17411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1916113"/>
            <a:ext cx="7915275" cy="3895725"/>
          </a:xfrm>
        </p:spPr>
      </p:pic>
      <p:pic>
        <p:nvPicPr>
          <p:cNvPr id="5" name="Picture 2" descr="http://t3.gstatic.com/images?q=tbn:ANd9GcQ8kB7Y3PotbTXwpbIBKh2SWNSL-YW70RS0s7Jpk0CH6OfXgmV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276475"/>
            <a:ext cx="1657350" cy="630238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62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6" y="-24012"/>
            <a:ext cx="9324528" cy="690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3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>
            <p:ph/>
          </p:nvPr>
        </p:nvGraphicFramePr>
        <p:xfrm>
          <a:off x="827088" y="2060575"/>
          <a:ext cx="7632700" cy="388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4" imgW="3771900" imgH="2152650" progId="AcroExch.Document">
                  <p:embed/>
                </p:oleObj>
              </mc:Choice>
              <mc:Fallback>
                <p:oleObj name="Acrobat Document" r:id="rId4" imgW="3771900" imgH="2152650" progId="AcroExch.Document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060575"/>
                        <a:ext cx="7632700" cy="388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900113" y="712788"/>
            <a:ext cx="70564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023938" y="712788"/>
            <a:ext cx="700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116013" y="765175"/>
            <a:ext cx="6861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023938" y="784225"/>
            <a:ext cx="5953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nl-NL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547813" y="1052513"/>
            <a:ext cx="6337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b="1"/>
              <a:t>Controlled Release Principle Horti- Cote</a:t>
            </a:r>
            <a:r>
              <a:rPr lang="en-US" altLang="nl-NL" b="1">
                <a:cs typeface="Arial" panose="020B0604020202020204" pitchFamily="34" charset="0"/>
              </a:rPr>
              <a:t>® CRF Plus</a:t>
            </a:r>
          </a:p>
          <a:p>
            <a:pPr eaLnBrk="1" hangingPunct="1"/>
            <a:r>
              <a:rPr lang="en-US" altLang="nl-NL" b="1">
                <a:cs typeface="Arial" panose="020B0604020202020204" pitchFamily="34" charset="0"/>
              </a:rPr>
              <a:t>Controlled Release Principle Field- Cote® CRF</a:t>
            </a:r>
          </a:p>
        </p:txBody>
      </p:sp>
    </p:spTree>
    <p:extLst>
      <p:ext uri="{BB962C8B-B14F-4D97-AF65-F5344CB8AC3E}">
        <p14:creationId xmlns:p14="http://schemas.microsoft.com/office/powerpoint/2010/main" val="4099545106"/>
      </p:ext>
    </p:extLst>
  </p:cSld>
  <p:clrMapOvr>
    <a:masterClrMapping/>
  </p:clrMapOvr>
  <p:transition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Coating methodes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539552" y="1744646"/>
            <a:ext cx="5700507" cy="186178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478972" y="3573016"/>
            <a:ext cx="3413508" cy="2981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3" descr="C:\Users\stefan\AppData\Local\Microsoft\Windows\Temporary Internet Files\Content.Outlook\ZWWZYG0N\Mivena-logo1 (4)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7020272" y="188640"/>
            <a:ext cx="1872208" cy="100740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275250602"/>
      </p:ext>
    </p:extLst>
  </p:cSld>
  <p:clrMapOvr>
    <a:masterClrMapping/>
  </p:clrMapOvr>
  <p:transition spd="slow" advClick="0" advTm="3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sz="2000"/>
              <a:t>Granucote</a:t>
            </a:r>
            <a:r>
              <a:rPr lang="en-US" sz="2000">
                <a:cs typeface="Arial" charset="0"/>
              </a:rPr>
              <a:t>®CRF, Horti- Cote®CRF Plus, Field- Cote®CRF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>
            <p:ph idx="1"/>
          </p:nvPr>
        </p:nvGraphicFramePr>
        <p:xfrm>
          <a:off x="468313" y="1600200"/>
          <a:ext cx="820578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Grafiek" r:id="rId4" imgW="8410683" imgH="4638568" progId="Excel.Chart.8">
                  <p:embed/>
                </p:oleObj>
              </mc:Choice>
              <mc:Fallback>
                <p:oleObj name="Grafiek" r:id="rId4" imgW="8410683" imgH="4638568" progId="Excel.Chart.8">
                  <p:embed/>
                  <p:pic>
                    <p:nvPicPr>
                      <p:cNvPr id="40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600200"/>
                        <a:ext cx="8205787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76078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inhoud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 eaLnBrk="1" hangingPunct="1"/>
            <a:endParaRPr lang="nl-NL" altLang="nl-NL"/>
          </a:p>
          <a:p>
            <a:pPr algn="ctr" eaLnBrk="1" hangingPunct="1"/>
            <a:endParaRPr lang="nl-NL" altLang="nl-NL"/>
          </a:p>
          <a:p>
            <a:pPr algn="ctr" eaLnBrk="1" hangingPunct="1"/>
            <a:endParaRPr lang="nl-NL" altLang="nl-NL"/>
          </a:p>
          <a:p>
            <a:pPr algn="ctr" eaLnBrk="1" hangingPunct="1"/>
            <a:r>
              <a:rPr lang="nl-NL" altLang="nl-NL" sz="4000" b="1"/>
              <a:t>Practical information CRF</a:t>
            </a:r>
          </a:p>
        </p:txBody>
      </p:sp>
    </p:spTree>
    <p:extLst>
      <p:ext uri="{BB962C8B-B14F-4D97-AF65-F5344CB8AC3E}">
        <p14:creationId xmlns:p14="http://schemas.microsoft.com/office/powerpoint/2010/main" val="1318262502"/>
      </p:ext>
    </p:extLst>
  </p:cSld>
  <p:clrMapOvr>
    <a:masterClrMapping/>
  </p:clrMapOvr>
  <p:transition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nl-NL" altLang="nl-NL" sz="2400" b="1"/>
              <a:t>Influentual Outside Factors on CRF and SRF Products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6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6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600" b="1"/>
              <a:t>Factors/ Fertilizer	Resin	Sulpher	Slow Release	Nitrate inheb.    Agricult.		Coated	Coated	as MU, IBDU etc.	mixed in fert.    Fertilizer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600" b="1"/>
              <a:t>Temperature	yes	yes	yes		yes	            yes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600" b="1"/>
              <a:t>Water		no	yes	yes		yes	            yes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600" b="1"/>
              <a:t>Ph 			no	no/yes	yes	 	yes	            yes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600" b="1"/>
              <a:t>Bacterial activity	no	yes	yes		yes	            yes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600" b="1"/>
              <a:t>Soil type		no	no	yes		yes	            yes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000" b="1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nl-NL" altLang="nl-NL" sz="1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000"/>
              <a:t>By resin coated fertilizers is only temperature influensing the release.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nl-NL" altLang="nl-NL" sz="1000"/>
              <a:t>There is  needed water to transport the nutrients from granual to roots.</a:t>
            </a:r>
          </a:p>
        </p:txBody>
      </p:sp>
    </p:spTree>
    <p:extLst>
      <p:ext uri="{BB962C8B-B14F-4D97-AF65-F5344CB8AC3E}">
        <p14:creationId xmlns:p14="http://schemas.microsoft.com/office/powerpoint/2010/main" val="188964083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tefan\AppData\Local\Microsoft\Windows\Temporary Internet Files\Content.Outlook\ZWWZYG0N\Mivena-logo1 (4)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020272" y="188640"/>
            <a:ext cx="1872208" cy="100740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49155" name="Group 4"/>
          <p:cNvGrpSpPr>
            <a:grpSpLocks noChangeAspect="1"/>
          </p:cNvGrpSpPr>
          <p:nvPr/>
        </p:nvGrpSpPr>
        <p:grpSpPr bwMode="auto">
          <a:xfrm>
            <a:off x="395288" y="1484313"/>
            <a:ext cx="8353425" cy="4767262"/>
            <a:chOff x="249" y="935"/>
            <a:chExt cx="5262" cy="3003"/>
          </a:xfrm>
        </p:grpSpPr>
        <p:sp>
          <p:nvSpPr>
            <p:cNvPr id="4915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9" y="935"/>
              <a:ext cx="5258" cy="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grpSp>
          <p:nvGrpSpPr>
            <p:cNvPr id="49157" name="Group 205"/>
            <p:cNvGrpSpPr>
              <a:grpSpLocks/>
            </p:cNvGrpSpPr>
            <p:nvPr/>
          </p:nvGrpSpPr>
          <p:grpSpPr bwMode="auto">
            <a:xfrm>
              <a:off x="249" y="935"/>
              <a:ext cx="5262" cy="1514"/>
              <a:chOff x="249" y="935"/>
              <a:chExt cx="5262" cy="1514"/>
            </a:xfrm>
          </p:grpSpPr>
          <p:sp>
            <p:nvSpPr>
              <p:cNvPr id="49380" name="Rectangle 5"/>
              <p:cNvSpPr>
                <a:spLocks noChangeArrowheads="1"/>
              </p:cNvSpPr>
              <p:nvPr/>
            </p:nvSpPr>
            <p:spPr bwMode="auto">
              <a:xfrm>
                <a:off x="261" y="947"/>
                <a:ext cx="53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81" name="Rectangle 6"/>
              <p:cNvSpPr>
                <a:spLocks noChangeArrowheads="1"/>
              </p:cNvSpPr>
              <p:nvPr/>
            </p:nvSpPr>
            <p:spPr bwMode="auto">
              <a:xfrm>
                <a:off x="1200" y="947"/>
                <a:ext cx="60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82" name="Rectangle 7"/>
              <p:cNvSpPr>
                <a:spLocks noChangeArrowheads="1"/>
              </p:cNvSpPr>
              <p:nvPr/>
            </p:nvSpPr>
            <p:spPr bwMode="auto">
              <a:xfrm>
                <a:off x="261" y="1136"/>
                <a:ext cx="999" cy="43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83" name="Rectangle 8"/>
              <p:cNvSpPr>
                <a:spLocks noChangeArrowheads="1"/>
              </p:cNvSpPr>
              <p:nvPr/>
            </p:nvSpPr>
            <p:spPr bwMode="auto">
              <a:xfrm>
                <a:off x="314" y="947"/>
                <a:ext cx="886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84" name="Rectangle 9"/>
              <p:cNvSpPr>
                <a:spLocks noChangeArrowheads="1"/>
              </p:cNvSpPr>
              <p:nvPr/>
            </p:nvSpPr>
            <p:spPr bwMode="auto">
              <a:xfrm>
                <a:off x="314" y="946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85" name="Rectangle 10"/>
              <p:cNvSpPr>
                <a:spLocks noChangeArrowheads="1"/>
              </p:cNvSpPr>
              <p:nvPr/>
            </p:nvSpPr>
            <p:spPr bwMode="auto">
              <a:xfrm>
                <a:off x="1260" y="947"/>
                <a:ext cx="60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86" name="Rectangle 11"/>
              <p:cNvSpPr>
                <a:spLocks noChangeArrowheads="1"/>
              </p:cNvSpPr>
              <p:nvPr/>
            </p:nvSpPr>
            <p:spPr bwMode="auto">
              <a:xfrm>
                <a:off x="2049" y="947"/>
                <a:ext cx="60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87" name="Rectangle 12"/>
              <p:cNvSpPr>
                <a:spLocks noChangeArrowheads="1"/>
              </p:cNvSpPr>
              <p:nvPr/>
            </p:nvSpPr>
            <p:spPr bwMode="auto">
              <a:xfrm>
                <a:off x="1260" y="1136"/>
                <a:ext cx="849" cy="43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88" name="Rectangle 13"/>
              <p:cNvSpPr>
                <a:spLocks noChangeArrowheads="1"/>
              </p:cNvSpPr>
              <p:nvPr/>
            </p:nvSpPr>
            <p:spPr bwMode="auto">
              <a:xfrm>
                <a:off x="1320" y="947"/>
                <a:ext cx="729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89" name="Rectangle 14"/>
              <p:cNvSpPr>
                <a:spLocks noChangeArrowheads="1"/>
              </p:cNvSpPr>
              <p:nvPr/>
            </p:nvSpPr>
            <p:spPr bwMode="auto">
              <a:xfrm>
                <a:off x="1320" y="946"/>
                <a:ext cx="344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KAS</a:t>
                </a:r>
                <a:endParaRPr lang="nl-NL" altLang="nl-NL"/>
              </a:p>
            </p:txBody>
          </p:sp>
          <p:sp>
            <p:nvSpPr>
              <p:cNvPr id="49390" name="Rectangle 15"/>
              <p:cNvSpPr>
                <a:spLocks noChangeArrowheads="1"/>
              </p:cNvSpPr>
              <p:nvPr/>
            </p:nvSpPr>
            <p:spPr bwMode="auto">
              <a:xfrm>
                <a:off x="1573" y="946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91" name="Rectangle 16"/>
              <p:cNvSpPr>
                <a:spLocks noChangeArrowheads="1"/>
              </p:cNvSpPr>
              <p:nvPr/>
            </p:nvSpPr>
            <p:spPr bwMode="auto">
              <a:xfrm>
                <a:off x="2109" y="947"/>
                <a:ext cx="60" cy="38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92" name="Rectangle 17"/>
              <p:cNvSpPr>
                <a:spLocks noChangeArrowheads="1"/>
              </p:cNvSpPr>
              <p:nvPr/>
            </p:nvSpPr>
            <p:spPr bwMode="auto">
              <a:xfrm>
                <a:off x="2899" y="947"/>
                <a:ext cx="60" cy="38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93" name="Rectangle 18"/>
              <p:cNvSpPr>
                <a:spLocks noChangeArrowheads="1"/>
              </p:cNvSpPr>
              <p:nvPr/>
            </p:nvSpPr>
            <p:spPr bwMode="auto">
              <a:xfrm>
                <a:off x="2109" y="1327"/>
                <a:ext cx="850" cy="245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94" name="Rectangle 19"/>
              <p:cNvSpPr>
                <a:spLocks noChangeArrowheads="1"/>
              </p:cNvSpPr>
              <p:nvPr/>
            </p:nvSpPr>
            <p:spPr bwMode="auto">
              <a:xfrm>
                <a:off x="2169" y="947"/>
                <a:ext cx="730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95" name="Rectangle 20"/>
              <p:cNvSpPr>
                <a:spLocks noChangeArrowheads="1"/>
              </p:cNvSpPr>
              <p:nvPr/>
            </p:nvSpPr>
            <p:spPr bwMode="auto">
              <a:xfrm>
                <a:off x="2169" y="946"/>
                <a:ext cx="485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Entec </a:t>
                </a:r>
                <a:endParaRPr lang="nl-NL" altLang="nl-NL"/>
              </a:p>
            </p:txBody>
          </p:sp>
          <p:sp>
            <p:nvSpPr>
              <p:cNvPr id="49396" name="Rectangle 21"/>
              <p:cNvSpPr>
                <a:spLocks noChangeArrowheads="1"/>
              </p:cNvSpPr>
              <p:nvPr/>
            </p:nvSpPr>
            <p:spPr bwMode="auto">
              <a:xfrm>
                <a:off x="2169" y="1136"/>
                <a:ext cx="730" cy="19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97" name="Rectangle 22"/>
              <p:cNvSpPr>
                <a:spLocks noChangeArrowheads="1"/>
              </p:cNvSpPr>
              <p:nvPr/>
            </p:nvSpPr>
            <p:spPr bwMode="auto">
              <a:xfrm>
                <a:off x="2169" y="1135"/>
                <a:ext cx="73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(Novatec)</a:t>
                </a:r>
                <a:endParaRPr lang="nl-NL" altLang="nl-NL"/>
              </a:p>
            </p:txBody>
          </p:sp>
          <p:sp>
            <p:nvSpPr>
              <p:cNvPr id="49398" name="Rectangle 23"/>
              <p:cNvSpPr>
                <a:spLocks noChangeArrowheads="1"/>
              </p:cNvSpPr>
              <p:nvPr/>
            </p:nvSpPr>
            <p:spPr bwMode="auto">
              <a:xfrm>
                <a:off x="2800" y="1135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99" name="Rectangle 24"/>
              <p:cNvSpPr>
                <a:spLocks noChangeArrowheads="1"/>
              </p:cNvSpPr>
              <p:nvPr/>
            </p:nvSpPr>
            <p:spPr bwMode="auto">
              <a:xfrm>
                <a:off x="2959" y="947"/>
                <a:ext cx="60" cy="38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00" name="Rectangle 25"/>
              <p:cNvSpPr>
                <a:spLocks noChangeArrowheads="1"/>
              </p:cNvSpPr>
              <p:nvPr/>
            </p:nvSpPr>
            <p:spPr bwMode="auto">
              <a:xfrm>
                <a:off x="3748" y="947"/>
                <a:ext cx="60" cy="38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01" name="Rectangle 26"/>
              <p:cNvSpPr>
                <a:spLocks noChangeArrowheads="1"/>
              </p:cNvSpPr>
              <p:nvPr/>
            </p:nvSpPr>
            <p:spPr bwMode="auto">
              <a:xfrm>
                <a:off x="2959" y="1327"/>
                <a:ext cx="849" cy="245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02" name="Rectangle 27"/>
              <p:cNvSpPr>
                <a:spLocks noChangeArrowheads="1"/>
              </p:cNvSpPr>
              <p:nvPr/>
            </p:nvSpPr>
            <p:spPr bwMode="auto">
              <a:xfrm>
                <a:off x="3019" y="947"/>
                <a:ext cx="729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03" name="Rectangle 28"/>
              <p:cNvSpPr>
                <a:spLocks noChangeArrowheads="1"/>
              </p:cNvSpPr>
              <p:nvPr/>
            </p:nvSpPr>
            <p:spPr bwMode="auto">
              <a:xfrm>
                <a:off x="3019" y="946"/>
                <a:ext cx="628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Floranid</a:t>
                </a:r>
                <a:endParaRPr lang="nl-NL" altLang="nl-NL"/>
              </a:p>
            </p:txBody>
          </p:sp>
          <p:sp>
            <p:nvSpPr>
              <p:cNvPr id="49404" name="Rectangle 29"/>
              <p:cNvSpPr>
                <a:spLocks noChangeArrowheads="1"/>
              </p:cNvSpPr>
              <p:nvPr/>
            </p:nvSpPr>
            <p:spPr bwMode="auto">
              <a:xfrm>
                <a:off x="3549" y="946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05" name="Rectangle 30"/>
              <p:cNvSpPr>
                <a:spLocks noChangeArrowheads="1"/>
              </p:cNvSpPr>
              <p:nvPr/>
            </p:nvSpPr>
            <p:spPr bwMode="auto">
              <a:xfrm>
                <a:off x="3019" y="1136"/>
                <a:ext cx="729" cy="19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06" name="Rectangle 31"/>
              <p:cNvSpPr>
                <a:spLocks noChangeArrowheads="1"/>
              </p:cNvSpPr>
              <p:nvPr/>
            </p:nvSpPr>
            <p:spPr bwMode="auto">
              <a:xfrm>
                <a:off x="3019" y="1135"/>
                <a:ext cx="823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Permanent</a:t>
                </a:r>
                <a:endParaRPr lang="nl-NL" altLang="nl-NL"/>
              </a:p>
            </p:txBody>
          </p:sp>
          <p:sp>
            <p:nvSpPr>
              <p:cNvPr id="49407" name="Rectangle 32"/>
              <p:cNvSpPr>
                <a:spLocks noChangeArrowheads="1"/>
              </p:cNvSpPr>
              <p:nvPr/>
            </p:nvSpPr>
            <p:spPr bwMode="auto">
              <a:xfrm>
                <a:off x="3738" y="1135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08" name="Rectangle 33"/>
              <p:cNvSpPr>
                <a:spLocks noChangeArrowheads="1"/>
              </p:cNvSpPr>
              <p:nvPr/>
            </p:nvSpPr>
            <p:spPr bwMode="auto">
              <a:xfrm>
                <a:off x="3808" y="947"/>
                <a:ext cx="60" cy="38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09" name="Rectangle 34"/>
              <p:cNvSpPr>
                <a:spLocks noChangeArrowheads="1"/>
              </p:cNvSpPr>
              <p:nvPr/>
            </p:nvSpPr>
            <p:spPr bwMode="auto">
              <a:xfrm>
                <a:off x="4598" y="947"/>
                <a:ext cx="60" cy="38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10" name="Rectangle 35"/>
              <p:cNvSpPr>
                <a:spLocks noChangeArrowheads="1"/>
              </p:cNvSpPr>
              <p:nvPr/>
            </p:nvSpPr>
            <p:spPr bwMode="auto">
              <a:xfrm>
                <a:off x="3808" y="1327"/>
                <a:ext cx="850" cy="245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11" name="Rectangle 36"/>
              <p:cNvSpPr>
                <a:spLocks noChangeArrowheads="1"/>
              </p:cNvSpPr>
              <p:nvPr/>
            </p:nvSpPr>
            <p:spPr bwMode="auto">
              <a:xfrm>
                <a:off x="3868" y="947"/>
                <a:ext cx="730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12" name="Rectangle 37"/>
              <p:cNvSpPr>
                <a:spLocks noChangeArrowheads="1"/>
              </p:cNvSpPr>
              <p:nvPr/>
            </p:nvSpPr>
            <p:spPr bwMode="auto">
              <a:xfrm>
                <a:off x="3868" y="946"/>
                <a:ext cx="699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Horti-Cote</a:t>
                </a:r>
                <a:endParaRPr lang="nl-NL" altLang="nl-NL"/>
              </a:p>
            </p:txBody>
          </p:sp>
          <p:sp>
            <p:nvSpPr>
              <p:cNvPr id="49413" name="Rectangle 38"/>
              <p:cNvSpPr>
                <a:spLocks noChangeArrowheads="1"/>
              </p:cNvSpPr>
              <p:nvPr/>
            </p:nvSpPr>
            <p:spPr bwMode="auto">
              <a:xfrm>
                <a:off x="4184" y="946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14" name="Rectangle 39"/>
              <p:cNvSpPr>
                <a:spLocks noChangeArrowheads="1"/>
              </p:cNvSpPr>
              <p:nvPr/>
            </p:nvSpPr>
            <p:spPr bwMode="auto">
              <a:xfrm>
                <a:off x="3868" y="1136"/>
                <a:ext cx="730" cy="19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15" name="Rectangle 40"/>
              <p:cNvSpPr>
                <a:spLocks noChangeArrowheads="1"/>
              </p:cNvSpPr>
              <p:nvPr/>
            </p:nvSpPr>
            <p:spPr bwMode="auto">
              <a:xfrm>
                <a:off x="3868" y="1135"/>
                <a:ext cx="277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Plus</a:t>
                </a:r>
                <a:endParaRPr lang="nl-NL" altLang="nl-NL"/>
              </a:p>
            </p:txBody>
          </p:sp>
          <p:sp>
            <p:nvSpPr>
              <p:cNvPr id="49416" name="Rectangle 42"/>
              <p:cNvSpPr>
                <a:spLocks noChangeArrowheads="1"/>
              </p:cNvSpPr>
              <p:nvPr/>
            </p:nvSpPr>
            <p:spPr bwMode="auto">
              <a:xfrm flipH="1">
                <a:off x="3878" y="1135"/>
                <a:ext cx="272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17" name="Rectangle 43"/>
              <p:cNvSpPr>
                <a:spLocks noChangeArrowheads="1"/>
              </p:cNvSpPr>
              <p:nvPr/>
            </p:nvSpPr>
            <p:spPr bwMode="auto">
              <a:xfrm>
                <a:off x="4228" y="1135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18" name="Rectangle 44"/>
              <p:cNvSpPr>
                <a:spLocks noChangeArrowheads="1"/>
              </p:cNvSpPr>
              <p:nvPr/>
            </p:nvSpPr>
            <p:spPr bwMode="auto">
              <a:xfrm>
                <a:off x="4658" y="947"/>
                <a:ext cx="60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19" name="Rectangle 45"/>
              <p:cNvSpPr>
                <a:spLocks noChangeArrowheads="1"/>
              </p:cNvSpPr>
              <p:nvPr/>
            </p:nvSpPr>
            <p:spPr bwMode="auto">
              <a:xfrm>
                <a:off x="5447" y="947"/>
                <a:ext cx="55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20" name="Rectangle 46"/>
              <p:cNvSpPr>
                <a:spLocks noChangeArrowheads="1"/>
              </p:cNvSpPr>
              <p:nvPr/>
            </p:nvSpPr>
            <p:spPr bwMode="auto">
              <a:xfrm>
                <a:off x="4658" y="1136"/>
                <a:ext cx="844" cy="43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21" name="Rectangle 47"/>
              <p:cNvSpPr>
                <a:spLocks noChangeArrowheads="1"/>
              </p:cNvSpPr>
              <p:nvPr/>
            </p:nvSpPr>
            <p:spPr bwMode="auto">
              <a:xfrm>
                <a:off x="4718" y="947"/>
                <a:ext cx="729" cy="189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22" name="Rectangle 48"/>
              <p:cNvSpPr>
                <a:spLocks noChangeArrowheads="1"/>
              </p:cNvSpPr>
              <p:nvPr/>
            </p:nvSpPr>
            <p:spPr bwMode="auto">
              <a:xfrm>
                <a:off x="4718" y="946"/>
                <a:ext cx="40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Field</a:t>
                </a:r>
                <a:endParaRPr lang="nl-NL" altLang="nl-NL"/>
              </a:p>
            </p:txBody>
          </p:sp>
          <p:sp>
            <p:nvSpPr>
              <p:cNvPr id="49423" name="Rectangle 49"/>
              <p:cNvSpPr>
                <a:spLocks noChangeArrowheads="1"/>
              </p:cNvSpPr>
              <p:nvPr/>
            </p:nvSpPr>
            <p:spPr bwMode="auto">
              <a:xfrm>
                <a:off x="5028" y="946"/>
                <a:ext cx="13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-</a:t>
                </a:r>
                <a:endParaRPr lang="nl-NL" altLang="nl-NL"/>
              </a:p>
            </p:txBody>
          </p:sp>
          <p:sp>
            <p:nvSpPr>
              <p:cNvPr id="49424" name="Rectangle 50"/>
              <p:cNvSpPr>
                <a:spLocks noChangeArrowheads="1"/>
              </p:cNvSpPr>
              <p:nvPr/>
            </p:nvSpPr>
            <p:spPr bwMode="auto">
              <a:xfrm>
                <a:off x="5076" y="946"/>
                <a:ext cx="38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Cote</a:t>
                </a:r>
                <a:endParaRPr lang="nl-NL" altLang="nl-NL"/>
              </a:p>
            </p:txBody>
          </p:sp>
          <p:sp>
            <p:nvSpPr>
              <p:cNvPr id="49425" name="Rectangle 51"/>
              <p:cNvSpPr>
                <a:spLocks noChangeArrowheads="1"/>
              </p:cNvSpPr>
              <p:nvPr/>
            </p:nvSpPr>
            <p:spPr bwMode="auto">
              <a:xfrm>
                <a:off x="5374" y="946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FFFFFF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26" name="Rectangle 52"/>
              <p:cNvSpPr>
                <a:spLocks noChangeArrowheads="1"/>
              </p:cNvSpPr>
              <p:nvPr/>
            </p:nvSpPr>
            <p:spPr bwMode="auto">
              <a:xfrm>
                <a:off x="249" y="93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27" name="Line 53"/>
              <p:cNvSpPr>
                <a:spLocks noChangeShapeType="1"/>
              </p:cNvSpPr>
              <p:nvPr/>
            </p:nvSpPr>
            <p:spPr bwMode="auto">
              <a:xfrm>
                <a:off x="249" y="93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28" name="Line 54"/>
              <p:cNvSpPr>
                <a:spLocks noChangeShapeType="1"/>
              </p:cNvSpPr>
              <p:nvPr/>
            </p:nvSpPr>
            <p:spPr bwMode="auto">
              <a:xfrm>
                <a:off x="249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29" name="Rectangle 55"/>
              <p:cNvSpPr>
                <a:spLocks noChangeArrowheads="1"/>
              </p:cNvSpPr>
              <p:nvPr/>
            </p:nvSpPr>
            <p:spPr bwMode="auto">
              <a:xfrm>
                <a:off x="249" y="93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30" name="Line 56"/>
              <p:cNvSpPr>
                <a:spLocks noChangeShapeType="1"/>
              </p:cNvSpPr>
              <p:nvPr/>
            </p:nvSpPr>
            <p:spPr bwMode="auto">
              <a:xfrm>
                <a:off x="249" y="93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31" name="Line 57"/>
              <p:cNvSpPr>
                <a:spLocks noChangeShapeType="1"/>
              </p:cNvSpPr>
              <p:nvPr/>
            </p:nvSpPr>
            <p:spPr bwMode="auto">
              <a:xfrm>
                <a:off x="249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32" name="Rectangle 58"/>
              <p:cNvSpPr>
                <a:spLocks noChangeArrowheads="1"/>
              </p:cNvSpPr>
              <p:nvPr/>
            </p:nvSpPr>
            <p:spPr bwMode="auto">
              <a:xfrm>
                <a:off x="260" y="935"/>
                <a:ext cx="100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33" name="Line 59"/>
              <p:cNvSpPr>
                <a:spLocks noChangeShapeType="1"/>
              </p:cNvSpPr>
              <p:nvPr/>
            </p:nvSpPr>
            <p:spPr bwMode="auto">
              <a:xfrm>
                <a:off x="260" y="935"/>
                <a:ext cx="100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34" name="Rectangle 60"/>
              <p:cNvSpPr>
                <a:spLocks noChangeArrowheads="1"/>
              </p:cNvSpPr>
              <p:nvPr/>
            </p:nvSpPr>
            <p:spPr bwMode="auto">
              <a:xfrm>
                <a:off x="1260" y="935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35" name="Line 61"/>
              <p:cNvSpPr>
                <a:spLocks noChangeShapeType="1"/>
              </p:cNvSpPr>
              <p:nvPr/>
            </p:nvSpPr>
            <p:spPr bwMode="auto">
              <a:xfrm>
                <a:off x="1260" y="935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36" name="Line 62"/>
              <p:cNvSpPr>
                <a:spLocks noChangeShapeType="1"/>
              </p:cNvSpPr>
              <p:nvPr/>
            </p:nvSpPr>
            <p:spPr bwMode="auto">
              <a:xfrm>
                <a:off x="1260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37" name="Rectangle 63"/>
              <p:cNvSpPr>
                <a:spLocks noChangeArrowheads="1"/>
              </p:cNvSpPr>
              <p:nvPr/>
            </p:nvSpPr>
            <p:spPr bwMode="auto">
              <a:xfrm>
                <a:off x="1270" y="93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38" name="Line 64"/>
              <p:cNvSpPr>
                <a:spLocks noChangeShapeType="1"/>
              </p:cNvSpPr>
              <p:nvPr/>
            </p:nvSpPr>
            <p:spPr bwMode="auto">
              <a:xfrm>
                <a:off x="1270" y="93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39" name="Rectangle 65"/>
              <p:cNvSpPr>
                <a:spLocks noChangeArrowheads="1"/>
              </p:cNvSpPr>
              <p:nvPr/>
            </p:nvSpPr>
            <p:spPr bwMode="auto">
              <a:xfrm>
                <a:off x="2108" y="93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40" name="Line 66"/>
              <p:cNvSpPr>
                <a:spLocks noChangeShapeType="1"/>
              </p:cNvSpPr>
              <p:nvPr/>
            </p:nvSpPr>
            <p:spPr bwMode="auto">
              <a:xfrm>
                <a:off x="2108" y="93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41" name="Line 67"/>
              <p:cNvSpPr>
                <a:spLocks noChangeShapeType="1"/>
              </p:cNvSpPr>
              <p:nvPr/>
            </p:nvSpPr>
            <p:spPr bwMode="auto">
              <a:xfrm>
                <a:off x="2108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42" name="Rectangle 68"/>
              <p:cNvSpPr>
                <a:spLocks noChangeArrowheads="1"/>
              </p:cNvSpPr>
              <p:nvPr/>
            </p:nvSpPr>
            <p:spPr bwMode="auto">
              <a:xfrm>
                <a:off x="2119" y="935"/>
                <a:ext cx="84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43" name="Line 69"/>
              <p:cNvSpPr>
                <a:spLocks noChangeShapeType="1"/>
              </p:cNvSpPr>
              <p:nvPr/>
            </p:nvSpPr>
            <p:spPr bwMode="auto">
              <a:xfrm>
                <a:off x="2119" y="935"/>
                <a:ext cx="84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44" name="Rectangle 70"/>
              <p:cNvSpPr>
                <a:spLocks noChangeArrowheads="1"/>
              </p:cNvSpPr>
              <p:nvPr/>
            </p:nvSpPr>
            <p:spPr bwMode="auto">
              <a:xfrm>
                <a:off x="2959" y="935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45" name="Line 71"/>
              <p:cNvSpPr>
                <a:spLocks noChangeShapeType="1"/>
              </p:cNvSpPr>
              <p:nvPr/>
            </p:nvSpPr>
            <p:spPr bwMode="auto">
              <a:xfrm>
                <a:off x="2959" y="935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46" name="Line 72"/>
              <p:cNvSpPr>
                <a:spLocks noChangeShapeType="1"/>
              </p:cNvSpPr>
              <p:nvPr/>
            </p:nvSpPr>
            <p:spPr bwMode="auto">
              <a:xfrm>
                <a:off x="2959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47" name="Rectangle 73"/>
              <p:cNvSpPr>
                <a:spLocks noChangeArrowheads="1"/>
              </p:cNvSpPr>
              <p:nvPr/>
            </p:nvSpPr>
            <p:spPr bwMode="auto">
              <a:xfrm>
                <a:off x="2969" y="93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48" name="Line 74"/>
              <p:cNvSpPr>
                <a:spLocks noChangeShapeType="1"/>
              </p:cNvSpPr>
              <p:nvPr/>
            </p:nvSpPr>
            <p:spPr bwMode="auto">
              <a:xfrm>
                <a:off x="2969" y="93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49" name="Rectangle 75"/>
              <p:cNvSpPr>
                <a:spLocks noChangeArrowheads="1"/>
              </p:cNvSpPr>
              <p:nvPr/>
            </p:nvSpPr>
            <p:spPr bwMode="auto">
              <a:xfrm>
                <a:off x="3807" y="93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50" name="Line 76"/>
              <p:cNvSpPr>
                <a:spLocks noChangeShapeType="1"/>
              </p:cNvSpPr>
              <p:nvPr/>
            </p:nvSpPr>
            <p:spPr bwMode="auto">
              <a:xfrm>
                <a:off x="3807" y="93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51" name="Line 77"/>
              <p:cNvSpPr>
                <a:spLocks noChangeShapeType="1"/>
              </p:cNvSpPr>
              <p:nvPr/>
            </p:nvSpPr>
            <p:spPr bwMode="auto">
              <a:xfrm>
                <a:off x="3807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52" name="Rectangle 78"/>
              <p:cNvSpPr>
                <a:spLocks noChangeArrowheads="1"/>
              </p:cNvSpPr>
              <p:nvPr/>
            </p:nvSpPr>
            <p:spPr bwMode="auto">
              <a:xfrm>
                <a:off x="3818" y="93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53" name="Line 79"/>
              <p:cNvSpPr>
                <a:spLocks noChangeShapeType="1"/>
              </p:cNvSpPr>
              <p:nvPr/>
            </p:nvSpPr>
            <p:spPr bwMode="auto">
              <a:xfrm>
                <a:off x="3818" y="93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54" name="Rectangle 80"/>
              <p:cNvSpPr>
                <a:spLocks noChangeArrowheads="1"/>
              </p:cNvSpPr>
              <p:nvPr/>
            </p:nvSpPr>
            <p:spPr bwMode="auto">
              <a:xfrm>
                <a:off x="4656" y="93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55" name="Line 81"/>
              <p:cNvSpPr>
                <a:spLocks noChangeShapeType="1"/>
              </p:cNvSpPr>
              <p:nvPr/>
            </p:nvSpPr>
            <p:spPr bwMode="auto">
              <a:xfrm>
                <a:off x="4656" y="93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56" name="Line 82"/>
              <p:cNvSpPr>
                <a:spLocks noChangeShapeType="1"/>
              </p:cNvSpPr>
              <p:nvPr/>
            </p:nvSpPr>
            <p:spPr bwMode="auto">
              <a:xfrm>
                <a:off x="4656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57" name="Rectangle 83"/>
              <p:cNvSpPr>
                <a:spLocks noChangeArrowheads="1"/>
              </p:cNvSpPr>
              <p:nvPr/>
            </p:nvSpPr>
            <p:spPr bwMode="auto">
              <a:xfrm>
                <a:off x="4667" y="935"/>
                <a:ext cx="833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58" name="Line 84"/>
              <p:cNvSpPr>
                <a:spLocks noChangeShapeType="1"/>
              </p:cNvSpPr>
              <p:nvPr/>
            </p:nvSpPr>
            <p:spPr bwMode="auto">
              <a:xfrm>
                <a:off x="4667" y="935"/>
                <a:ext cx="833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59" name="Rectangle 85"/>
              <p:cNvSpPr>
                <a:spLocks noChangeArrowheads="1"/>
              </p:cNvSpPr>
              <p:nvPr/>
            </p:nvSpPr>
            <p:spPr bwMode="auto">
              <a:xfrm>
                <a:off x="5500" y="93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60" name="Line 86"/>
              <p:cNvSpPr>
                <a:spLocks noChangeShapeType="1"/>
              </p:cNvSpPr>
              <p:nvPr/>
            </p:nvSpPr>
            <p:spPr bwMode="auto">
              <a:xfrm>
                <a:off x="5500" y="93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61" name="Line 87"/>
              <p:cNvSpPr>
                <a:spLocks noChangeShapeType="1"/>
              </p:cNvSpPr>
              <p:nvPr/>
            </p:nvSpPr>
            <p:spPr bwMode="auto">
              <a:xfrm>
                <a:off x="5500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62" name="Rectangle 88"/>
              <p:cNvSpPr>
                <a:spLocks noChangeArrowheads="1"/>
              </p:cNvSpPr>
              <p:nvPr/>
            </p:nvSpPr>
            <p:spPr bwMode="auto">
              <a:xfrm>
                <a:off x="5500" y="93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63" name="Line 89"/>
              <p:cNvSpPr>
                <a:spLocks noChangeShapeType="1"/>
              </p:cNvSpPr>
              <p:nvPr/>
            </p:nvSpPr>
            <p:spPr bwMode="auto">
              <a:xfrm>
                <a:off x="5500" y="93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64" name="Line 90"/>
              <p:cNvSpPr>
                <a:spLocks noChangeShapeType="1"/>
              </p:cNvSpPr>
              <p:nvPr/>
            </p:nvSpPr>
            <p:spPr bwMode="auto">
              <a:xfrm>
                <a:off x="5500" y="93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65" name="Rectangle 91"/>
              <p:cNvSpPr>
                <a:spLocks noChangeArrowheads="1"/>
              </p:cNvSpPr>
              <p:nvPr/>
            </p:nvSpPr>
            <p:spPr bwMode="auto">
              <a:xfrm>
                <a:off x="249" y="946"/>
                <a:ext cx="11" cy="62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66" name="Line 92"/>
              <p:cNvSpPr>
                <a:spLocks noChangeShapeType="1"/>
              </p:cNvSpPr>
              <p:nvPr/>
            </p:nvSpPr>
            <p:spPr bwMode="auto">
              <a:xfrm>
                <a:off x="249" y="946"/>
                <a:ext cx="1" cy="626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67" name="Rectangle 93"/>
              <p:cNvSpPr>
                <a:spLocks noChangeArrowheads="1"/>
              </p:cNvSpPr>
              <p:nvPr/>
            </p:nvSpPr>
            <p:spPr bwMode="auto">
              <a:xfrm>
                <a:off x="5500" y="946"/>
                <a:ext cx="11" cy="62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68" name="Line 94"/>
              <p:cNvSpPr>
                <a:spLocks noChangeShapeType="1"/>
              </p:cNvSpPr>
              <p:nvPr/>
            </p:nvSpPr>
            <p:spPr bwMode="auto">
              <a:xfrm>
                <a:off x="5500" y="946"/>
                <a:ext cx="1" cy="626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69" name="Rectangle 95"/>
              <p:cNvSpPr>
                <a:spLocks noChangeArrowheads="1"/>
              </p:cNvSpPr>
              <p:nvPr/>
            </p:nvSpPr>
            <p:spPr bwMode="auto">
              <a:xfrm>
                <a:off x="314" y="1582"/>
                <a:ext cx="29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NO</a:t>
                </a:r>
                <a:endParaRPr lang="nl-NL" altLang="nl-NL"/>
              </a:p>
            </p:txBody>
          </p:sp>
          <p:sp>
            <p:nvSpPr>
              <p:cNvPr id="49470" name="Rectangle 96"/>
              <p:cNvSpPr>
                <a:spLocks noChangeArrowheads="1"/>
              </p:cNvSpPr>
              <p:nvPr/>
            </p:nvSpPr>
            <p:spPr bwMode="auto">
              <a:xfrm>
                <a:off x="522" y="1582"/>
                <a:ext cx="164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</a:t>
                </a:r>
                <a:endParaRPr lang="nl-NL" altLang="nl-NL"/>
              </a:p>
            </p:txBody>
          </p:sp>
          <p:sp>
            <p:nvSpPr>
              <p:cNvPr id="49471" name="Rectangle 97"/>
              <p:cNvSpPr>
                <a:spLocks noChangeArrowheads="1"/>
              </p:cNvSpPr>
              <p:nvPr/>
            </p:nvSpPr>
            <p:spPr bwMode="auto">
              <a:xfrm>
                <a:off x="601" y="1582"/>
                <a:ext cx="144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¯</a:t>
                </a:r>
                <a:endParaRPr lang="nl-NL" altLang="nl-NL"/>
              </a:p>
            </p:txBody>
          </p:sp>
          <p:sp>
            <p:nvSpPr>
              <p:cNvPr id="49472" name="Rectangle 98"/>
              <p:cNvSpPr>
                <a:spLocks noChangeArrowheads="1"/>
              </p:cNvSpPr>
              <p:nvPr/>
            </p:nvSpPr>
            <p:spPr bwMode="auto">
              <a:xfrm>
                <a:off x="661" y="1582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73" name="Rectangle 99"/>
              <p:cNvSpPr>
                <a:spLocks noChangeArrowheads="1"/>
              </p:cNvSpPr>
              <p:nvPr/>
            </p:nvSpPr>
            <p:spPr bwMode="auto">
              <a:xfrm>
                <a:off x="1320" y="1582"/>
                <a:ext cx="241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50</a:t>
                </a:r>
                <a:endParaRPr lang="nl-NL" altLang="nl-NL"/>
              </a:p>
            </p:txBody>
          </p:sp>
          <p:sp>
            <p:nvSpPr>
              <p:cNvPr id="49474" name="Rectangle 100"/>
              <p:cNvSpPr>
                <a:spLocks noChangeArrowheads="1"/>
              </p:cNvSpPr>
              <p:nvPr/>
            </p:nvSpPr>
            <p:spPr bwMode="auto">
              <a:xfrm>
                <a:off x="1477" y="1582"/>
                <a:ext cx="193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%</a:t>
                </a:r>
                <a:endParaRPr lang="nl-NL" altLang="nl-NL"/>
              </a:p>
            </p:txBody>
          </p:sp>
          <p:sp>
            <p:nvSpPr>
              <p:cNvPr id="49475" name="Rectangle 101"/>
              <p:cNvSpPr>
                <a:spLocks noChangeArrowheads="1"/>
              </p:cNvSpPr>
              <p:nvPr/>
            </p:nvSpPr>
            <p:spPr bwMode="auto">
              <a:xfrm>
                <a:off x="1589" y="158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76" name="Rectangle 102"/>
              <p:cNvSpPr>
                <a:spLocks noChangeArrowheads="1"/>
              </p:cNvSpPr>
              <p:nvPr/>
            </p:nvSpPr>
            <p:spPr bwMode="auto">
              <a:xfrm>
                <a:off x="2169" y="1582"/>
                <a:ext cx="35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40%</a:t>
                </a:r>
                <a:endParaRPr lang="nl-NL" altLang="nl-NL"/>
              </a:p>
            </p:txBody>
          </p:sp>
          <p:sp>
            <p:nvSpPr>
              <p:cNvPr id="49477" name="Rectangle 103"/>
              <p:cNvSpPr>
                <a:spLocks noChangeArrowheads="1"/>
              </p:cNvSpPr>
              <p:nvPr/>
            </p:nvSpPr>
            <p:spPr bwMode="auto">
              <a:xfrm>
                <a:off x="2439" y="158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78" name="Rectangle 104"/>
              <p:cNvSpPr>
                <a:spLocks noChangeArrowheads="1"/>
              </p:cNvSpPr>
              <p:nvPr/>
            </p:nvSpPr>
            <p:spPr bwMode="auto">
              <a:xfrm>
                <a:off x="3019" y="1582"/>
                <a:ext cx="35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13%</a:t>
                </a:r>
                <a:endParaRPr lang="nl-NL" altLang="nl-NL"/>
              </a:p>
            </p:txBody>
          </p:sp>
          <p:sp>
            <p:nvSpPr>
              <p:cNvPr id="49479" name="Rectangle 105"/>
              <p:cNvSpPr>
                <a:spLocks noChangeArrowheads="1"/>
              </p:cNvSpPr>
              <p:nvPr/>
            </p:nvSpPr>
            <p:spPr bwMode="auto">
              <a:xfrm>
                <a:off x="3288" y="158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80" name="Rectangle 106"/>
              <p:cNvSpPr>
                <a:spLocks noChangeArrowheads="1"/>
              </p:cNvSpPr>
              <p:nvPr/>
            </p:nvSpPr>
            <p:spPr bwMode="auto">
              <a:xfrm>
                <a:off x="3868" y="158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81" name="Rectangle 107"/>
              <p:cNvSpPr>
                <a:spLocks noChangeArrowheads="1"/>
              </p:cNvSpPr>
              <p:nvPr/>
            </p:nvSpPr>
            <p:spPr bwMode="auto">
              <a:xfrm>
                <a:off x="4718" y="158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82" name="Rectangle 108"/>
              <p:cNvSpPr>
                <a:spLocks noChangeArrowheads="1"/>
              </p:cNvSpPr>
              <p:nvPr/>
            </p:nvSpPr>
            <p:spPr bwMode="auto">
              <a:xfrm>
                <a:off x="4908" y="158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483" name="Rectangle 109"/>
              <p:cNvSpPr>
                <a:spLocks noChangeArrowheads="1"/>
              </p:cNvSpPr>
              <p:nvPr/>
            </p:nvSpPr>
            <p:spPr bwMode="auto">
              <a:xfrm>
                <a:off x="249" y="157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84" name="Line 110"/>
              <p:cNvSpPr>
                <a:spLocks noChangeShapeType="1"/>
              </p:cNvSpPr>
              <p:nvPr/>
            </p:nvSpPr>
            <p:spPr bwMode="auto">
              <a:xfrm>
                <a:off x="249" y="157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85" name="Line 111"/>
              <p:cNvSpPr>
                <a:spLocks noChangeShapeType="1"/>
              </p:cNvSpPr>
              <p:nvPr/>
            </p:nvSpPr>
            <p:spPr bwMode="auto">
              <a:xfrm>
                <a:off x="249" y="157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86" name="Rectangle 112"/>
              <p:cNvSpPr>
                <a:spLocks noChangeArrowheads="1"/>
              </p:cNvSpPr>
              <p:nvPr/>
            </p:nvSpPr>
            <p:spPr bwMode="auto">
              <a:xfrm>
                <a:off x="260" y="1572"/>
                <a:ext cx="100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87" name="Line 113"/>
              <p:cNvSpPr>
                <a:spLocks noChangeShapeType="1"/>
              </p:cNvSpPr>
              <p:nvPr/>
            </p:nvSpPr>
            <p:spPr bwMode="auto">
              <a:xfrm>
                <a:off x="260" y="1572"/>
                <a:ext cx="100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88" name="Rectangle 114"/>
              <p:cNvSpPr>
                <a:spLocks noChangeArrowheads="1"/>
              </p:cNvSpPr>
              <p:nvPr/>
            </p:nvSpPr>
            <p:spPr bwMode="auto">
              <a:xfrm>
                <a:off x="1260" y="1572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89" name="Line 115"/>
              <p:cNvSpPr>
                <a:spLocks noChangeShapeType="1"/>
              </p:cNvSpPr>
              <p:nvPr/>
            </p:nvSpPr>
            <p:spPr bwMode="auto">
              <a:xfrm>
                <a:off x="1260" y="1572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90" name="Line 116"/>
              <p:cNvSpPr>
                <a:spLocks noChangeShapeType="1"/>
              </p:cNvSpPr>
              <p:nvPr/>
            </p:nvSpPr>
            <p:spPr bwMode="auto">
              <a:xfrm>
                <a:off x="1260" y="157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91" name="Rectangle 117"/>
              <p:cNvSpPr>
                <a:spLocks noChangeArrowheads="1"/>
              </p:cNvSpPr>
              <p:nvPr/>
            </p:nvSpPr>
            <p:spPr bwMode="auto">
              <a:xfrm>
                <a:off x="1270" y="1572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92" name="Line 118"/>
              <p:cNvSpPr>
                <a:spLocks noChangeShapeType="1"/>
              </p:cNvSpPr>
              <p:nvPr/>
            </p:nvSpPr>
            <p:spPr bwMode="auto">
              <a:xfrm>
                <a:off x="1270" y="1572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93" name="Rectangle 119"/>
              <p:cNvSpPr>
                <a:spLocks noChangeArrowheads="1"/>
              </p:cNvSpPr>
              <p:nvPr/>
            </p:nvSpPr>
            <p:spPr bwMode="auto">
              <a:xfrm>
                <a:off x="2108" y="157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94" name="Line 120"/>
              <p:cNvSpPr>
                <a:spLocks noChangeShapeType="1"/>
              </p:cNvSpPr>
              <p:nvPr/>
            </p:nvSpPr>
            <p:spPr bwMode="auto">
              <a:xfrm>
                <a:off x="2108" y="157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95" name="Line 121"/>
              <p:cNvSpPr>
                <a:spLocks noChangeShapeType="1"/>
              </p:cNvSpPr>
              <p:nvPr/>
            </p:nvSpPr>
            <p:spPr bwMode="auto">
              <a:xfrm>
                <a:off x="2108" y="157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96" name="Rectangle 122"/>
              <p:cNvSpPr>
                <a:spLocks noChangeArrowheads="1"/>
              </p:cNvSpPr>
              <p:nvPr/>
            </p:nvSpPr>
            <p:spPr bwMode="auto">
              <a:xfrm>
                <a:off x="2119" y="1572"/>
                <a:ext cx="84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97" name="Line 123"/>
              <p:cNvSpPr>
                <a:spLocks noChangeShapeType="1"/>
              </p:cNvSpPr>
              <p:nvPr/>
            </p:nvSpPr>
            <p:spPr bwMode="auto">
              <a:xfrm>
                <a:off x="2119" y="1572"/>
                <a:ext cx="84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498" name="Rectangle 124"/>
              <p:cNvSpPr>
                <a:spLocks noChangeArrowheads="1"/>
              </p:cNvSpPr>
              <p:nvPr/>
            </p:nvSpPr>
            <p:spPr bwMode="auto">
              <a:xfrm>
                <a:off x="2959" y="1572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499" name="Line 125"/>
              <p:cNvSpPr>
                <a:spLocks noChangeShapeType="1"/>
              </p:cNvSpPr>
              <p:nvPr/>
            </p:nvSpPr>
            <p:spPr bwMode="auto">
              <a:xfrm>
                <a:off x="2959" y="1572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00" name="Line 126"/>
              <p:cNvSpPr>
                <a:spLocks noChangeShapeType="1"/>
              </p:cNvSpPr>
              <p:nvPr/>
            </p:nvSpPr>
            <p:spPr bwMode="auto">
              <a:xfrm>
                <a:off x="2959" y="157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01" name="Rectangle 127"/>
              <p:cNvSpPr>
                <a:spLocks noChangeArrowheads="1"/>
              </p:cNvSpPr>
              <p:nvPr/>
            </p:nvSpPr>
            <p:spPr bwMode="auto">
              <a:xfrm>
                <a:off x="2969" y="1572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02" name="Line 128"/>
              <p:cNvSpPr>
                <a:spLocks noChangeShapeType="1"/>
              </p:cNvSpPr>
              <p:nvPr/>
            </p:nvSpPr>
            <p:spPr bwMode="auto">
              <a:xfrm>
                <a:off x="2971" y="152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03" name="Rectangle 129"/>
              <p:cNvSpPr>
                <a:spLocks noChangeArrowheads="1"/>
              </p:cNvSpPr>
              <p:nvPr/>
            </p:nvSpPr>
            <p:spPr bwMode="auto">
              <a:xfrm>
                <a:off x="3807" y="157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04" name="Line 130"/>
              <p:cNvSpPr>
                <a:spLocks noChangeShapeType="1"/>
              </p:cNvSpPr>
              <p:nvPr/>
            </p:nvSpPr>
            <p:spPr bwMode="auto">
              <a:xfrm>
                <a:off x="3807" y="157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05" name="Line 131"/>
              <p:cNvSpPr>
                <a:spLocks noChangeShapeType="1"/>
              </p:cNvSpPr>
              <p:nvPr/>
            </p:nvSpPr>
            <p:spPr bwMode="auto">
              <a:xfrm>
                <a:off x="3807" y="157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06" name="Rectangle 132"/>
              <p:cNvSpPr>
                <a:spLocks noChangeArrowheads="1"/>
              </p:cNvSpPr>
              <p:nvPr/>
            </p:nvSpPr>
            <p:spPr bwMode="auto">
              <a:xfrm>
                <a:off x="3818" y="1572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07" name="Line 133"/>
              <p:cNvSpPr>
                <a:spLocks noChangeShapeType="1"/>
              </p:cNvSpPr>
              <p:nvPr/>
            </p:nvSpPr>
            <p:spPr bwMode="auto">
              <a:xfrm>
                <a:off x="3818" y="1572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08" name="Rectangle 134"/>
              <p:cNvSpPr>
                <a:spLocks noChangeArrowheads="1"/>
              </p:cNvSpPr>
              <p:nvPr/>
            </p:nvSpPr>
            <p:spPr bwMode="auto">
              <a:xfrm>
                <a:off x="4656" y="157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09" name="Line 135"/>
              <p:cNvSpPr>
                <a:spLocks noChangeShapeType="1"/>
              </p:cNvSpPr>
              <p:nvPr/>
            </p:nvSpPr>
            <p:spPr bwMode="auto">
              <a:xfrm>
                <a:off x="4656" y="157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10" name="Line 136"/>
              <p:cNvSpPr>
                <a:spLocks noChangeShapeType="1"/>
              </p:cNvSpPr>
              <p:nvPr/>
            </p:nvSpPr>
            <p:spPr bwMode="auto">
              <a:xfrm>
                <a:off x="4656" y="157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11" name="Rectangle 137"/>
              <p:cNvSpPr>
                <a:spLocks noChangeArrowheads="1"/>
              </p:cNvSpPr>
              <p:nvPr/>
            </p:nvSpPr>
            <p:spPr bwMode="auto">
              <a:xfrm>
                <a:off x="4667" y="1572"/>
                <a:ext cx="833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12" name="Line 138"/>
              <p:cNvSpPr>
                <a:spLocks noChangeShapeType="1"/>
              </p:cNvSpPr>
              <p:nvPr/>
            </p:nvSpPr>
            <p:spPr bwMode="auto">
              <a:xfrm>
                <a:off x="4667" y="1572"/>
                <a:ext cx="833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13" name="Rectangle 139"/>
              <p:cNvSpPr>
                <a:spLocks noChangeArrowheads="1"/>
              </p:cNvSpPr>
              <p:nvPr/>
            </p:nvSpPr>
            <p:spPr bwMode="auto">
              <a:xfrm>
                <a:off x="5500" y="157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14" name="Line 140"/>
              <p:cNvSpPr>
                <a:spLocks noChangeShapeType="1"/>
              </p:cNvSpPr>
              <p:nvPr/>
            </p:nvSpPr>
            <p:spPr bwMode="auto">
              <a:xfrm>
                <a:off x="5500" y="157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15" name="Line 141"/>
              <p:cNvSpPr>
                <a:spLocks noChangeShapeType="1"/>
              </p:cNvSpPr>
              <p:nvPr/>
            </p:nvSpPr>
            <p:spPr bwMode="auto">
              <a:xfrm>
                <a:off x="5500" y="157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16" name="Rectangle 142"/>
              <p:cNvSpPr>
                <a:spLocks noChangeArrowheads="1"/>
              </p:cNvSpPr>
              <p:nvPr/>
            </p:nvSpPr>
            <p:spPr bwMode="auto">
              <a:xfrm>
                <a:off x="249" y="1583"/>
                <a:ext cx="11" cy="31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17" name="Line 143"/>
              <p:cNvSpPr>
                <a:spLocks noChangeShapeType="1"/>
              </p:cNvSpPr>
              <p:nvPr/>
            </p:nvSpPr>
            <p:spPr bwMode="auto">
              <a:xfrm>
                <a:off x="249" y="1583"/>
                <a:ext cx="1" cy="312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18" name="Rectangle 144"/>
              <p:cNvSpPr>
                <a:spLocks noChangeArrowheads="1"/>
              </p:cNvSpPr>
              <p:nvPr/>
            </p:nvSpPr>
            <p:spPr bwMode="auto">
              <a:xfrm>
                <a:off x="5500" y="1583"/>
                <a:ext cx="11" cy="31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19" name="Line 145"/>
              <p:cNvSpPr>
                <a:spLocks noChangeShapeType="1"/>
              </p:cNvSpPr>
              <p:nvPr/>
            </p:nvSpPr>
            <p:spPr bwMode="auto">
              <a:xfrm>
                <a:off x="5500" y="1583"/>
                <a:ext cx="1" cy="312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20" name="Rectangle 146"/>
              <p:cNvSpPr>
                <a:spLocks noChangeArrowheads="1"/>
              </p:cNvSpPr>
              <p:nvPr/>
            </p:nvSpPr>
            <p:spPr bwMode="auto">
              <a:xfrm>
                <a:off x="314" y="1906"/>
                <a:ext cx="288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NH</a:t>
                </a:r>
                <a:endParaRPr lang="nl-NL" altLang="nl-NL"/>
              </a:p>
            </p:txBody>
          </p:sp>
          <p:sp>
            <p:nvSpPr>
              <p:cNvPr id="49521" name="Rectangle 147"/>
              <p:cNvSpPr>
                <a:spLocks noChangeArrowheads="1"/>
              </p:cNvSpPr>
              <p:nvPr/>
            </p:nvSpPr>
            <p:spPr bwMode="auto">
              <a:xfrm>
                <a:off x="516" y="1906"/>
                <a:ext cx="164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</a:t>
                </a:r>
                <a:endParaRPr lang="nl-NL" altLang="nl-NL"/>
              </a:p>
            </p:txBody>
          </p:sp>
          <p:sp>
            <p:nvSpPr>
              <p:cNvPr id="49522" name="Rectangle 148"/>
              <p:cNvSpPr>
                <a:spLocks noChangeArrowheads="1"/>
              </p:cNvSpPr>
              <p:nvPr/>
            </p:nvSpPr>
            <p:spPr bwMode="auto">
              <a:xfrm>
                <a:off x="594" y="1906"/>
                <a:ext cx="8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/>
                  <a:t>+</a:t>
                </a:r>
              </a:p>
            </p:txBody>
          </p:sp>
          <p:sp>
            <p:nvSpPr>
              <p:cNvPr id="49523" name="Rectangle 150"/>
              <p:cNvSpPr>
                <a:spLocks noChangeArrowheads="1"/>
              </p:cNvSpPr>
              <p:nvPr/>
            </p:nvSpPr>
            <p:spPr bwMode="auto">
              <a:xfrm>
                <a:off x="1320" y="1906"/>
                <a:ext cx="241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50</a:t>
                </a:r>
                <a:endParaRPr lang="nl-NL" altLang="nl-NL"/>
              </a:p>
            </p:txBody>
          </p:sp>
          <p:sp>
            <p:nvSpPr>
              <p:cNvPr id="49524" name="Rectangle 151"/>
              <p:cNvSpPr>
                <a:spLocks noChangeArrowheads="1"/>
              </p:cNvSpPr>
              <p:nvPr/>
            </p:nvSpPr>
            <p:spPr bwMode="auto">
              <a:xfrm>
                <a:off x="1477" y="1906"/>
                <a:ext cx="193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%</a:t>
                </a:r>
                <a:endParaRPr lang="nl-NL" altLang="nl-NL"/>
              </a:p>
            </p:txBody>
          </p:sp>
          <p:sp>
            <p:nvSpPr>
              <p:cNvPr id="49525" name="Rectangle 152"/>
              <p:cNvSpPr>
                <a:spLocks noChangeArrowheads="1"/>
              </p:cNvSpPr>
              <p:nvPr/>
            </p:nvSpPr>
            <p:spPr bwMode="auto">
              <a:xfrm>
                <a:off x="1589" y="190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526" name="Rectangle 153"/>
              <p:cNvSpPr>
                <a:spLocks noChangeArrowheads="1"/>
              </p:cNvSpPr>
              <p:nvPr/>
            </p:nvSpPr>
            <p:spPr bwMode="auto">
              <a:xfrm>
                <a:off x="2169" y="1906"/>
                <a:ext cx="35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60%</a:t>
                </a:r>
                <a:endParaRPr lang="nl-NL" altLang="nl-NL"/>
              </a:p>
            </p:txBody>
          </p:sp>
          <p:sp>
            <p:nvSpPr>
              <p:cNvPr id="49527" name="Rectangle 154"/>
              <p:cNvSpPr>
                <a:spLocks noChangeArrowheads="1"/>
              </p:cNvSpPr>
              <p:nvPr/>
            </p:nvSpPr>
            <p:spPr bwMode="auto">
              <a:xfrm>
                <a:off x="2439" y="190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528" name="Rectangle 155"/>
              <p:cNvSpPr>
                <a:spLocks noChangeArrowheads="1"/>
              </p:cNvSpPr>
              <p:nvPr/>
            </p:nvSpPr>
            <p:spPr bwMode="auto">
              <a:xfrm>
                <a:off x="3019" y="1906"/>
                <a:ext cx="20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50%			5,6%</a:t>
                </a:r>
                <a:endParaRPr lang="nl-NL" altLang="nl-NL"/>
              </a:p>
            </p:txBody>
          </p:sp>
          <p:sp>
            <p:nvSpPr>
              <p:cNvPr id="49529" name="Rectangle 156"/>
              <p:cNvSpPr>
                <a:spLocks noChangeArrowheads="1"/>
              </p:cNvSpPr>
              <p:nvPr/>
            </p:nvSpPr>
            <p:spPr bwMode="auto">
              <a:xfrm>
                <a:off x="3288" y="190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530" name="Rectangle 157"/>
              <p:cNvSpPr>
                <a:spLocks noChangeArrowheads="1"/>
              </p:cNvSpPr>
              <p:nvPr/>
            </p:nvSpPr>
            <p:spPr bwMode="auto">
              <a:xfrm>
                <a:off x="3868" y="190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31" name="Rectangle 158"/>
              <p:cNvSpPr>
                <a:spLocks noChangeArrowheads="1"/>
              </p:cNvSpPr>
              <p:nvPr/>
            </p:nvSpPr>
            <p:spPr bwMode="auto">
              <a:xfrm>
                <a:off x="4138" y="190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532" name="Rectangle 159"/>
              <p:cNvSpPr>
                <a:spLocks noChangeArrowheads="1"/>
              </p:cNvSpPr>
              <p:nvPr/>
            </p:nvSpPr>
            <p:spPr bwMode="auto">
              <a:xfrm>
                <a:off x="4718" y="190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33" name="Rectangle 160"/>
              <p:cNvSpPr>
                <a:spLocks noChangeArrowheads="1"/>
              </p:cNvSpPr>
              <p:nvPr/>
            </p:nvSpPr>
            <p:spPr bwMode="auto">
              <a:xfrm>
                <a:off x="4875" y="190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34" name="Rectangle 161"/>
              <p:cNvSpPr>
                <a:spLocks noChangeArrowheads="1"/>
              </p:cNvSpPr>
              <p:nvPr/>
            </p:nvSpPr>
            <p:spPr bwMode="auto">
              <a:xfrm>
                <a:off x="4987" y="190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535" name="Rectangle 162"/>
              <p:cNvSpPr>
                <a:spLocks noChangeArrowheads="1"/>
              </p:cNvSpPr>
              <p:nvPr/>
            </p:nvSpPr>
            <p:spPr bwMode="auto">
              <a:xfrm>
                <a:off x="249" y="189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36" name="Line 163"/>
              <p:cNvSpPr>
                <a:spLocks noChangeShapeType="1"/>
              </p:cNvSpPr>
              <p:nvPr/>
            </p:nvSpPr>
            <p:spPr bwMode="auto">
              <a:xfrm>
                <a:off x="249" y="189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37" name="Line 164"/>
              <p:cNvSpPr>
                <a:spLocks noChangeShapeType="1"/>
              </p:cNvSpPr>
              <p:nvPr/>
            </p:nvSpPr>
            <p:spPr bwMode="auto">
              <a:xfrm>
                <a:off x="249" y="189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38" name="Rectangle 165"/>
              <p:cNvSpPr>
                <a:spLocks noChangeArrowheads="1"/>
              </p:cNvSpPr>
              <p:nvPr/>
            </p:nvSpPr>
            <p:spPr bwMode="auto">
              <a:xfrm>
                <a:off x="260" y="1895"/>
                <a:ext cx="100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39" name="Line 166"/>
              <p:cNvSpPr>
                <a:spLocks noChangeShapeType="1"/>
              </p:cNvSpPr>
              <p:nvPr/>
            </p:nvSpPr>
            <p:spPr bwMode="auto">
              <a:xfrm>
                <a:off x="260" y="1895"/>
                <a:ext cx="100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40" name="Rectangle 167"/>
              <p:cNvSpPr>
                <a:spLocks noChangeArrowheads="1"/>
              </p:cNvSpPr>
              <p:nvPr/>
            </p:nvSpPr>
            <p:spPr bwMode="auto">
              <a:xfrm>
                <a:off x="1260" y="1895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41" name="Line 168"/>
              <p:cNvSpPr>
                <a:spLocks noChangeShapeType="1"/>
              </p:cNvSpPr>
              <p:nvPr/>
            </p:nvSpPr>
            <p:spPr bwMode="auto">
              <a:xfrm>
                <a:off x="1260" y="1895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42" name="Line 169"/>
              <p:cNvSpPr>
                <a:spLocks noChangeShapeType="1"/>
              </p:cNvSpPr>
              <p:nvPr/>
            </p:nvSpPr>
            <p:spPr bwMode="auto">
              <a:xfrm>
                <a:off x="1260" y="189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43" name="Rectangle 170"/>
              <p:cNvSpPr>
                <a:spLocks noChangeArrowheads="1"/>
              </p:cNvSpPr>
              <p:nvPr/>
            </p:nvSpPr>
            <p:spPr bwMode="auto">
              <a:xfrm>
                <a:off x="1270" y="189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44" name="Line 171"/>
              <p:cNvSpPr>
                <a:spLocks noChangeShapeType="1"/>
              </p:cNvSpPr>
              <p:nvPr/>
            </p:nvSpPr>
            <p:spPr bwMode="auto">
              <a:xfrm>
                <a:off x="1270" y="189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45" name="Rectangle 172"/>
              <p:cNvSpPr>
                <a:spLocks noChangeArrowheads="1"/>
              </p:cNvSpPr>
              <p:nvPr/>
            </p:nvSpPr>
            <p:spPr bwMode="auto">
              <a:xfrm>
                <a:off x="2108" y="189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46" name="Line 173"/>
              <p:cNvSpPr>
                <a:spLocks noChangeShapeType="1"/>
              </p:cNvSpPr>
              <p:nvPr/>
            </p:nvSpPr>
            <p:spPr bwMode="auto">
              <a:xfrm>
                <a:off x="2108" y="189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47" name="Line 174"/>
              <p:cNvSpPr>
                <a:spLocks noChangeShapeType="1"/>
              </p:cNvSpPr>
              <p:nvPr/>
            </p:nvSpPr>
            <p:spPr bwMode="auto">
              <a:xfrm>
                <a:off x="2108" y="189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48" name="Rectangle 175"/>
              <p:cNvSpPr>
                <a:spLocks noChangeArrowheads="1"/>
              </p:cNvSpPr>
              <p:nvPr/>
            </p:nvSpPr>
            <p:spPr bwMode="auto">
              <a:xfrm>
                <a:off x="2119" y="1895"/>
                <a:ext cx="84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49" name="Line 176"/>
              <p:cNvSpPr>
                <a:spLocks noChangeShapeType="1"/>
              </p:cNvSpPr>
              <p:nvPr/>
            </p:nvSpPr>
            <p:spPr bwMode="auto">
              <a:xfrm>
                <a:off x="2119" y="1895"/>
                <a:ext cx="84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50" name="Rectangle 177"/>
              <p:cNvSpPr>
                <a:spLocks noChangeArrowheads="1"/>
              </p:cNvSpPr>
              <p:nvPr/>
            </p:nvSpPr>
            <p:spPr bwMode="auto">
              <a:xfrm>
                <a:off x="2959" y="1895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51" name="Line 178"/>
              <p:cNvSpPr>
                <a:spLocks noChangeShapeType="1"/>
              </p:cNvSpPr>
              <p:nvPr/>
            </p:nvSpPr>
            <p:spPr bwMode="auto">
              <a:xfrm>
                <a:off x="2959" y="1895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52" name="Line 179"/>
              <p:cNvSpPr>
                <a:spLocks noChangeShapeType="1"/>
              </p:cNvSpPr>
              <p:nvPr/>
            </p:nvSpPr>
            <p:spPr bwMode="auto">
              <a:xfrm>
                <a:off x="2959" y="189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53" name="Rectangle 180"/>
              <p:cNvSpPr>
                <a:spLocks noChangeArrowheads="1"/>
              </p:cNvSpPr>
              <p:nvPr/>
            </p:nvSpPr>
            <p:spPr bwMode="auto">
              <a:xfrm>
                <a:off x="2969" y="189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54" name="Line 181"/>
              <p:cNvSpPr>
                <a:spLocks noChangeShapeType="1"/>
              </p:cNvSpPr>
              <p:nvPr/>
            </p:nvSpPr>
            <p:spPr bwMode="auto">
              <a:xfrm>
                <a:off x="2969" y="189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55" name="Rectangle 182"/>
              <p:cNvSpPr>
                <a:spLocks noChangeArrowheads="1"/>
              </p:cNvSpPr>
              <p:nvPr/>
            </p:nvSpPr>
            <p:spPr bwMode="auto">
              <a:xfrm>
                <a:off x="3807" y="189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56" name="Line 183"/>
              <p:cNvSpPr>
                <a:spLocks noChangeShapeType="1"/>
              </p:cNvSpPr>
              <p:nvPr/>
            </p:nvSpPr>
            <p:spPr bwMode="auto">
              <a:xfrm>
                <a:off x="3807" y="189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57" name="Line 184"/>
              <p:cNvSpPr>
                <a:spLocks noChangeShapeType="1"/>
              </p:cNvSpPr>
              <p:nvPr/>
            </p:nvSpPr>
            <p:spPr bwMode="auto">
              <a:xfrm>
                <a:off x="3807" y="189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58" name="Rectangle 185"/>
              <p:cNvSpPr>
                <a:spLocks noChangeArrowheads="1"/>
              </p:cNvSpPr>
              <p:nvPr/>
            </p:nvSpPr>
            <p:spPr bwMode="auto">
              <a:xfrm>
                <a:off x="3818" y="189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59" name="Line 186"/>
              <p:cNvSpPr>
                <a:spLocks noChangeShapeType="1"/>
              </p:cNvSpPr>
              <p:nvPr/>
            </p:nvSpPr>
            <p:spPr bwMode="auto">
              <a:xfrm>
                <a:off x="3818" y="189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60" name="Rectangle 187"/>
              <p:cNvSpPr>
                <a:spLocks noChangeArrowheads="1"/>
              </p:cNvSpPr>
              <p:nvPr/>
            </p:nvSpPr>
            <p:spPr bwMode="auto">
              <a:xfrm>
                <a:off x="4656" y="189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61" name="Line 188"/>
              <p:cNvSpPr>
                <a:spLocks noChangeShapeType="1"/>
              </p:cNvSpPr>
              <p:nvPr/>
            </p:nvSpPr>
            <p:spPr bwMode="auto">
              <a:xfrm>
                <a:off x="4656" y="189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62" name="Line 189"/>
              <p:cNvSpPr>
                <a:spLocks noChangeShapeType="1"/>
              </p:cNvSpPr>
              <p:nvPr/>
            </p:nvSpPr>
            <p:spPr bwMode="auto">
              <a:xfrm>
                <a:off x="4656" y="189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63" name="Rectangle 190"/>
              <p:cNvSpPr>
                <a:spLocks noChangeArrowheads="1"/>
              </p:cNvSpPr>
              <p:nvPr/>
            </p:nvSpPr>
            <p:spPr bwMode="auto">
              <a:xfrm>
                <a:off x="4667" y="1895"/>
                <a:ext cx="833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64" name="Line 191"/>
              <p:cNvSpPr>
                <a:spLocks noChangeShapeType="1"/>
              </p:cNvSpPr>
              <p:nvPr/>
            </p:nvSpPr>
            <p:spPr bwMode="auto">
              <a:xfrm>
                <a:off x="4667" y="1895"/>
                <a:ext cx="833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65" name="Rectangle 192"/>
              <p:cNvSpPr>
                <a:spLocks noChangeArrowheads="1"/>
              </p:cNvSpPr>
              <p:nvPr/>
            </p:nvSpPr>
            <p:spPr bwMode="auto">
              <a:xfrm>
                <a:off x="5500" y="189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66" name="Line 193"/>
              <p:cNvSpPr>
                <a:spLocks noChangeShapeType="1"/>
              </p:cNvSpPr>
              <p:nvPr/>
            </p:nvSpPr>
            <p:spPr bwMode="auto">
              <a:xfrm>
                <a:off x="5500" y="189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67" name="Line 194"/>
              <p:cNvSpPr>
                <a:spLocks noChangeShapeType="1"/>
              </p:cNvSpPr>
              <p:nvPr/>
            </p:nvSpPr>
            <p:spPr bwMode="auto">
              <a:xfrm>
                <a:off x="5500" y="189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68" name="Rectangle 195"/>
              <p:cNvSpPr>
                <a:spLocks noChangeArrowheads="1"/>
              </p:cNvSpPr>
              <p:nvPr/>
            </p:nvSpPr>
            <p:spPr bwMode="auto">
              <a:xfrm>
                <a:off x="249" y="1906"/>
                <a:ext cx="11" cy="29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69" name="Line 196"/>
              <p:cNvSpPr>
                <a:spLocks noChangeShapeType="1"/>
              </p:cNvSpPr>
              <p:nvPr/>
            </p:nvSpPr>
            <p:spPr bwMode="auto">
              <a:xfrm>
                <a:off x="249" y="1906"/>
                <a:ext cx="1" cy="296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70" name="Rectangle 197"/>
              <p:cNvSpPr>
                <a:spLocks noChangeArrowheads="1"/>
              </p:cNvSpPr>
              <p:nvPr/>
            </p:nvSpPr>
            <p:spPr bwMode="auto">
              <a:xfrm>
                <a:off x="5500" y="1906"/>
                <a:ext cx="11" cy="29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571" name="Line 198"/>
              <p:cNvSpPr>
                <a:spLocks noChangeShapeType="1"/>
              </p:cNvSpPr>
              <p:nvPr/>
            </p:nvSpPr>
            <p:spPr bwMode="auto">
              <a:xfrm>
                <a:off x="5500" y="1906"/>
                <a:ext cx="1" cy="296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572" name="Rectangle 199"/>
              <p:cNvSpPr>
                <a:spLocks noChangeArrowheads="1"/>
              </p:cNvSpPr>
              <p:nvPr/>
            </p:nvSpPr>
            <p:spPr bwMode="auto">
              <a:xfrm>
                <a:off x="314" y="2212"/>
                <a:ext cx="132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(</a:t>
                </a:r>
                <a:endParaRPr lang="nl-NL" altLang="nl-NL"/>
              </a:p>
            </p:txBody>
          </p:sp>
          <p:sp>
            <p:nvSpPr>
              <p:cNvPr id="49573" name="Rectangle 200"/>
              <p:cNvSpPr>
                <a:spLocks noChangeArrowheads="1"/>
              </p:cNvSpPr>
              <p:nvPr/>
            </p:nvSpPr>
            <p:spPr bwMode="auto">
              <a:xfrm>
                <a:off x="362" y="2212"/>
                <a:ext cx="42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NH2)</a:t>
                </a:r>
                <a:endParaRPr lang="nl-NL" altLang="nl-NL"/>
              </a:p>
            </p:txBody>
          </p:sp>
          <p:sp>
            <p:nvSpPr>
              <p:cNvPr id="49574" name="Rectangle 201"/>
              <p:cNvSpPr>
                <a:spLocks noChangeArrowheads="1"/>
              </p:cNvSpPr>
              <p:nvPr/>
            </p:nvSpPr>
            <p:spPr bwMode="auto">
              <a:xfrm>
                <a:off x="690" y="2212"/>
                <a:ext cx="20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 </a:t>
                </a:r>
                <a:endParaRPr lang="nl-NL" altLang="nl-NL"/>
              </a:p>
            </p:txBody>
          </p:sp>
          <p:sp>
            <p:nvSpPr>
              <p:cNvPr id="49575" name="Rectangle 202"/>
              <p:cNvSpPr>
                <a:spLocks noChangeArrowheads="1"/>
              </p:cNvSpPr>
              <p:nvPr/>
            </p:nvSpPr>
            <p:spPr bwMode="auto">
              <a:xfrm>
                <a:off x="804" y="2212"/>
                <a:ext cx="27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CO</a:t>
                </a:r>
                <a:endParaRPr lang="nl-NL" altLang="nl-NL"/>
              </a:p>
            </p:txBody>
          </p:sp>
          <p:sp>
            <p:nvSpPr>
              <p:cNvPr id="49576" name="Rectangle 203"/>
              <p:cNvSpPr>
                <a:spLocks noChangeArrowheads="1"/>
              </p:cNvSpPr>
              <p:nvPr/>
            </p:nvSpPr>
            <p:spPr bwMode="auto">
              <a:xfrm>
                <a:off x="992" y="2212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577" name="Rectangle 204"/>
              <p:cNvSpPr>
                <a:spLocks noChangeArrowheads="1"/>
              </p:cNvSpPr>
              <p:nvPr/>
            </p:nvSpPr>
            <p:spPr bwMode="auto">
              <a:xfrm>
                <a:off x="1320" y="221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</p:grpSp>
        <p:grpSp>
          <p:nvGrpSpPr>
            <p:cNvPr id="49158" name="Group 406"/>
            <p:cNvGrpSpPr>
              <a:grpSpLocks/>
            </p:cNvGrpSpPr>
            <p:nvPr/>
          </p:nvGrpSpPr>
          <p:grpSpPr bwMode="auto">
            <a:xfrm>
              <a:off x="249" y="2202"/>
              <a:ext cx="5262" cy="1736"/>
              <a:chOff x="249" y="2202"/>
              <a:chExt cx="5262" cy="1736"/>
            </a:xfrm>
          </p:grpSpPr>
          <p:sp>
            <p:nvSpPr>
              <p:cNvPr id="49180" name="Rectangle 206"/>
              <p:cNvSpPr>
                <a:spLocks noChangeArrowheads="1"/>
              </p:cNvSpPr>
              <p:nvPr/>
            </p:nvSpPr>
            <p:spPr bwMode="auto">
              <a:xfrm>
                <a:off x="2169" y="221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181" name="Rectangle 207"/>
              <p:cNvSpPr>
                <a:spLocks noChangeArrowheads="1"/>
              </p:cNvSpPr>
              <p:nvPr/>
            </p:nvSpPr>
            <p:spPr bwMode="auto">
              <a:xfrm>
                <a:off x="3019" y="221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182" name="Rectangle 208"/>
              <p:cNvSpPr>
                <a:spLocks noChangeArrowheads="1"/>
              </p:cNvSpPr>
              <p:nvPr/>
            </p:nvSpPr>
            <p:spPr bwMode="auto">
              <a:xfrm>
                <a:off x="3868" y="221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183" name="Rectangle 209"/>
              <p:cNvSpPr>
                <a:spLocks noChangeArrowheads="1"/>
              </p:cNvSpPr>
              <p:nvPr/>
            </p:nvSpPr>
            <p:spPr bwMode="auto">
              <a:xfrm>
                <a:off x="4138" y="221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184" name="Rectangle 210"/>
              <p:cNvSpPr>
                <a:spLocks noChangeArrowheads="1"/>
              </p:cNvSpPr>
              <p:nvPr/>
            </p:nvSpPr>
            <p:spPr bwMode="auto">
              <a:xfrm>
                <a:off x="4718" y="221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185" name="Rectangle 211"/>
              <p:cNvSpPr>
                <a:spLocks noChangeArrowheads="1"/>
              </p:cNvSpPr>
              <p:nvPr/>
            </p:nvSpPr>
            <p:spPr bwMode="auto">
              <a:xfrm>
                <a:off x="249" y="220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186" name="Line 212"/>
              <p:cNvSpPr>
                <a:spLocks noChangeShapeType="1"/>
              </p:cNvSpPr>
              <p:nvPr/>
            </p:nvSpPr>
            <p:spPr bwMode="auto">
              <a:xfrm>
                <a:off x="249" y="220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187" name="Line 213"/>
              <p:cNvSpPr>
                <a:spLocks noChangeShapeType="1"/>
              </p:cNvSpPr>
              <p:nvPr/>
            </p:nvSpPr>
            <p:spPr bwMode="auto">
              <a:xfrm>
                <a:off x="249" y="220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188" name="Rectangle 214"/>
              <p:cNvSpPr>
                <a:spLocks noChangeArrowheads="1"/>
              </p:cNvSpPr>
              <p:nvPr/>
            </p:nvSpPr>
            <p:spPr bwMode="auto">
              <a:xfrm>
                <a:off x="260" y="2202"/>
                <a:ext cx="100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189" name="Line 215"/>
              <p:cNvSpPr>
                <a:spLocks noChangeShapeType="1"/>
              </p:cNvSpPr>
              <p:nvPr/>
            </p:nvSpPr>
            <p:spPr bwMode="auto">
              <a:xfrm>
                <a:off x="260" y="2202"/>
                <a:ext cx="100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190" name="Rectangle 216"/>
              <p:cNvSpPr>
                <a:spLocks noChangeArrowheads="1"/>
              </p:cNvSpPr>
              <p:nvPr/>
            </p:nvSpPr>
            <p:spPr bwMode="auto">
              <a:xfrm>
                <a:off x="1260" y="2202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191" name="Line 217"/>
              <p:cNvSpPr>
                <a:spLocks noChangeShapeType="1"/>
              </p:cNvSpPr>
              <p:nvPr/>
            </p:nvSpPr>
            <p:spPr bwMode="auto">
              <a:xfrm>
                <a:off x="1260" y="2202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192" name="Line 218"/>
              <p:cNvSpPr>
                <a:spLocks noChangeShapeType="1"/>
              </p:cNvSpPr>
              <p:nvPr/>
            </p:nvSpPr>
            <p:spPr bwMode="auto">
              <a:xfrm>
                <a:off x="1260" y="220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193" name="Rectangle 219"/>
              <p:cNvSpPr>
                <a:spLocks noChangeArrowheads="1"/>
              </p:cNvSpPr>
              <p:nvPr/>
            </p:nvSpPr>
            <p:spPr bwMode="auto">
              <a:xfrm>
                <a:off x="1270" y="2202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194" name="Line 220"/>
              <p:cNvSpPr>
                <a:spLocks noChangeShapeType="1"/>
              </p:cNvSpPr>
              <p:nvPr/>
            </p:nvSpPr>
            <p:spPr bwMode="auto">
              <a:xfrm>
                <a:off x="1270" y="2202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195" name="Rectangle 221"/>
              <p:cNvSpPr>
                <a:spLocks noChangeArrowheads="1"/>
              </p:cNvSpPr>
              <p:nvPr/>
            </p:nvSpPr>
            <p:spPr bwMode="auto">
              <a:xfrm>
                <a:off x="2108" y="220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196" name="Line 222"/>
              <p:cNvSpPr>
                <a:spLocks noChangeShapeType="1"/>
              </p:cNvSpPr>
              <p:nvPr/>
            </p:nvSpPr>
            <p:spPr bwMode="auto">
              <a:xfrm>
                <a:off x="2108" y="220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197" name="Line 223"/>
              <p:cNvSpPr>
                <a:spLocks noChangeShapeType="1"/>
              </p:cNvSpPr>
              <p:nvPr/>
            </p:nvSpPr>
            <p:spPr bwMode="auto">
              <a:xfrm>
                <a:off x="2108" y="220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198" name="Rectangle 224"/>
              <p:cNvSpPr>
                <a:spLocks noChangeArrowheads="1"/>
              </p:cNvSpPr>
              <p:nvPr/>
            </p:nvSpPr>
            <p:spPr bwMode="auto">
              <a:xfrm>
                <a:off x="2119" y="2202"/>
                <a:ext cx="84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199" name="Line 225"/>
              <p:cNvSpPr>
                <a:spLocks noChangeShapeType="1"/>
              </p:cNvSpPr>
              <p:nvPr/>
            </p:nvSpPr>
            <p:spPr bwMode="auto">
              <a:xfrm>
                <a:off x="2119" y="2202"/>
                <a:ext cx="84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00" name="Rectangle 226"/>
              <p:cNvSpPr>
                <a:spLocks noChangeArrowheads="1"/>
              </p:cNvSpPr>
              <p:nvPr/>
            </p:nvSpPr>
            <p:spPr bwMode="auto">
              <a:xfrm>
                <a:off x="2959" y="2202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01" name="Line 227"/>
              <p:cNvSpPr>
                <a:spLocks noChangeShapeType="1"/>
              </p:cNvSpPr>
              <p:nvPr/>
            </p:nvSpPr>
            <p:spPr bwMode="auto">
              <a:xfrm>
                <a:off x="2959" y="2202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02" name="Line 228"/>
              <p:cNvSpPr>
                <a:spLocks noChangeShapeType="1"/>
              </p:cNvSpPr>
              <p:nvPr/>
            </p:nvSpPr>
            <p:spPr bwMode="auto">
              <a:xfrm>
                <a:off x="2959" y="220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03" name="Rectangle 229"/>
              <p:cNvSpPr>
                <a:spLocks noChangeArrowheads="1"/>
              </p:cNvSpPr>
              <p:nvPr/>
            </p:nvSpPr>
            <p:spPr bwMode="auto">
              <a:xfrm>
                <a:off x="2969" y="2202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04" name="Line 230"/>
              <p:cNvSpPr>
                <a:spLocks noChangeShapeType="1"/>
              </p:cNvSpPr>
              <p:nvPr/>
            </p:nvSpPr>
            <p:spPr bwMode="auto">
              <a:xfrm>
                <a:off x="2969" y="2202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05" name="Rectangle 231"/>
              <p:cNvSpPr>
                <a:spLocks noChangeArrowheads="1"/>
              </p:cNvSpPr>
              <p:nvPr/>
            </p:nvSpPr>
            <p:spPr bwMode="auto">
              <a:xfrm>
                <a:off x="3807" y="220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06" name="Line 232"/>
              <p:cNvSpPr>
                <a:spLocks noChangeShapeType="1"/>
              </p:cNvSpPr>
              <p:nvPr/>
            </p:nvSpPr>
            <p:spPr bwMode="auto">
              <a:xfrm>
                <a:off x="3807" y="220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07" name="Line 233"/>
              <p:cNvSpPr>
                <a:spLocks noChangeShapeType="1"/>
              </p:cNvSpPr>
              <p:nvPr/>
            </p:nvSpPr>
            <p:spPr bwMode="auto">
              <a:xfrm>
                <a:off x="3807" y="220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08" name="Rectangle 234"/>
              <p:cNvSpPr>
                <a:spLocks noChangeArrowheads="1"/>
              </p:cNvSpPr>
              <p:nvPr/>
            </p:nvSpPr>
            <p:spPr bwMode="auto">
              <a:xfrm>
                <a:off x="3818" y="2202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09" name="Line 235"/>
              <p:cNvSpPr>
                <a:spLocks noChangeShapeType="1"/>
              </p:cNvSpPr>
              <p:nvPr/>
            </p:nvSpPr>
            <p:spPr bwMode="auto">
              <a:xfrm>
                <a:off x="3818" y="2202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10" name="Rectangle 236"/>
              <p:cNvSpPr>
                <a:spLocks noChangeArrowheads="1"/>
              </p:cNvSpPr>
              <p:nvPr/>
            </p:nvSpPr>
            <p:spPr bwMode="auto">
              <a:xfrm>
                <a:off x="4656" y="220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11" name="Line 237"/>
              <p:cNvSpPr>
                <a:spLocks noChangeShapeType="1"/>
              </p:cNvSpPr>
              <p:nvPr/>
            </p:nvSpPr>
            <p:spPr bwMode="auto">
              <a:xfrm>
                <a:off x="4656" y="220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12" name="Line 238"/>
              <p:cNvSpPr>
                <a:spLocks noChangeShapeType="1"/>
              </p:cNvSpPr>
              <p:nvPr/>
            </p:nvSpPr>
            <p:spPr bwMode="auto">
              <a:xfrm>
                <a:off x="4656" y="220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13" name="Rectangle 239"/>
              <p:cNvSpPr>
                <a:spLocks noChangeArrowheads="1"/>
              </p:cNvSpPr>
              <p:nvPr/>
            </p:nvSpPr>
            <p:spPr bwMode="auto">
              <a:xfrm>
                <a:off x="4667" y="2202"/>
                <a:ext cx="833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14" name="Line 240"/>
              <p:cNvSpPr>
                <a:spLocks noChangeShapeType="1"/>
              </p:cNvSpPr>
              <p:nvPr/>
            </p:nvSpPr>
            <p:spPr bwMode="auto">
              <a:xfrm>
                <a:off x="4667" y="2202"/>
                <a:ext cx="833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15" name="Rectangle 241"/>
              <p:cNvSpPr>
                <a:spLocks noChangeArrowheads="1"/>
              </p:cNvSpPr>
              <p:nvPr/>
            </p:nvSpPr>
            <p:spPr bwMode="auto">
              <a:xfrm>
                <a:off x="5500" y="2202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16" name="Line 242"/>
              <p:cNvSpPr>
                <a:spLocks noChangeShapeType="1"/>
              </p:cNvSpPr>
              <p:nvPr/>
            </p:nvSpPr>
            <p:spPr bwMode="auto">
              <a:xfrm>
                <a:off x="5500" y="2202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17" name="Line 243"/>
              <p:cNvSpPr>
                <a:spLocks noChangeShapeType="1"/>
              </p:cNvSpPr>
              <p:nvPr/>
            </p:nvSpPr>
            <p:spPr bwMode="auto">
              <a:xfrm>
                <a:off x="5500" y="2202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18" name="Rectangle 244"/>
              <p:cNvSpPr>
                <a:spLocks noChangeArrowheads="1"/>
              </p:cNvSpPr>
              <p:nvPr/>
            </p:nvSpPr>
            <p:spPr bwMode="auto">
              <a:xfrm>
                <a:off x="249" y="2213"/>
                <a:ext cx="11" cy="313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19" name="Line 245"/>
              <p:cNvSpPr>
                <a:spLocks noChangeShapeType="1"/>
              </p:cNvSpPr>
              <p:nvPr/>
            </p:nvSpPr>
            <p:spPr bwMode="auto">
              <a:xfrm>
                <a:off x="249" y="2213"/>
                <a:ext cx="1" cy="313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20" name="Rectangle 246"/>
              <p:cNvSpPr>
                <a:spLocks noChangeArrowheads="1"/>
              </p:cNvSpPr>
              <p:nvPr/>
            </p:nvSpPr>
            <p:spPr bwMode="auto">
              <a:xfrm>
                <a:off x="5500" y="2213"/>
                <a:ext cx="11" cy="313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21" name="Line 247"/>
              <p:cNvSpPr>
                <a:spLocks noChangeShapeType="1"/>
              </p:cNvSpPr>
              <p:nvPr/>
            </p:nvSpPr>
            <p:spPr bwMode="auto">
              <a:xfrm>
                <a:off x="5500" y="2213"/>
                <a:ext cx="1" cy="313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22" name="Rectangle 248"/>
              <p:cNvSpPr>
                <a:spLocks noChangeArrowheads="1"/>
              </p:cNvSpPr>
              <p:nvPr/>
            </p:nvSpPr>
            <p:spPr bwMode="auto">
              <a:xfrm>
                <a:off x="314" y="2536"/>
                <a:ext cx="805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IBDU / MU</a:t>
                </a:r>
                <a:endParaRPr lang="nl-NL" altLang="nl-NL"/>
              </a:p>
            </p:txBody>
          </p:sp>
          <p:sp>
            <p:nvSpPr>
              <p:cNvPr id="49223" name="Rectangle 249"/>
              <p:cNvSpPr>
                <a:spLocks noChangeArrowheads="1"/>
              </p:cNvSpPr>
              <p:nvPr/>
            </p:nvSpPr>
            <p:spPr bwMode="auto">
              <a:xfrm>
                <a:off x="1017" y="2536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24" name="Rectangle 250"/>
              <p:cNvSpPr>
                <a:spLocks noChangeArrowheads="1"/>
              </p:cNvSpPr>
              <p:nvPr/>
            </p:nvSpPr>
            <p:spPr bwMode="auto">
              <a:xfrm>
                <a:off x="1320" y="253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25" name="Rectangle 251"/>
              <p:cNvSpPr>
                <a:spLocks noChangeArrowheads="1"/>
              </p:cNvSpPr>
              <p:nvPr/>
            </p:nvSpPr>
            <p:spPr bwMode="auto">
              <a:xfrm>
                <a:off x="2169" y="253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26" name="Rectangle 252"/>
              <p:cNvSpPr>
                <a:spLocks noChangeArrowheads="1"/>
              </p:cNvSpPr>
              <p:nvPr/>
            </p:nvSpPr>
            <p:spPr bwMode="auto">
              <a:xfrm>
                <a:off x="3019" y="2536"/>
                <a:ext cx="35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37%</a:t>
                </a:r>
                <a:endParaRPr lang="nl-NL" altLang="nl-NL"/>
              </a:p>
            </p:txBody>
          </p:sp>
          <p:sp>
            <p:nvSpPr>
              <p:cNvPr id="49227" name="Rectangle 253"/>
              <p:cNvSpPr>
                <a:spLocks noChangeArrowheads="1"/>
              </p:cNvSpPr>
              <p:nvPr/>
            </p:nvSpPr>
            <p:spPr bwMode="auto">
              <a:xfrm>
                <a:off x="3288" y="253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28" name="Rectangle 254"/>
              <p:cNvSpPr>
                <a:spLocks noChangeArrowheads="1"/>
              </p:cNvSpPr>
              <p:nvPr/>
            </p:nvSpPr>
            <p:spPr bwMode="auto">
              <a:xfrm>
                <a:off x="3868" y="253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29" name="Rectangle 255"/>
              <p:cNvSpPr>
                <a:spLocks noChangeArrowheads="1"/>
              </p:cNvSpPr>
              <p:nvPr/>
            </p:nvSpPr>
            <p:spPr bwMode="auto">
              <a:xfrm>
                <a:off x="4718" y="253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30" name="Rectangle 256"/>
              <p:cNvSpPr>
                <a:spLocks noChangeArrowheads="1"/>
              </p:cNvSpPr>
              <p:nvPr/>
            </p:nvSpPr>
            <p:spPr bwMode="auto">
              <a:xfrm>
                <a:off x="249" y="2526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31" name="Line 257"/>
              <p:cNvSpPr>
                <a:spLocks noChangeShapeType="1"/>
              </p:cNvSpPr>
              <p:nvPr/>
            </p:nvSpPr>
            <p:spPr bwMode="auto">
              <a:xfrm>
                <a:off x="249" y="2526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32" name="Line 258"/>
              <p:cNvSpPr>
                <a:spLocks noChangeShapeType="1"/>
              </p:cNvSpPr>
              <p:nvPr/>
            </p:nvSpPr>
            <p:spPr bwMode="auto">
              <a:xfrm>
                <a:off x="249" y="252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33" name="Rectangle 259"/>
              <p:cNvSpPr>
                <a:spLocks noChangeArrowheads="1"/>
              </p:cNvSpPr>
              <p:nvPr/>
            </p:nvSpPr>
            <p:spPr bwMode="auto">
              <a:xfrm>
                <a:off x="260" y="2526"/>
                <a:ext cx="100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34" name="Line 260"/>
              <p:cNvSpPr>
                <a:spLocks noChangeShapeType="1"/>
              </p:cNvSpPr>
              <p:nvPr/>
            </p:nvSpPr>
            <p:spPr bwMode="auto">
              <a:xfrm>
                <a:off x="260" y="2526"/>
                <a:ext cx="100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35" name="Rectangle 261"/>
              <p:cNvSpPr>
                <a:spLocks noChangeArrowheads="1"/>
              </p:cNvSpPr>
              <p:nvPr/>
            </p:nvSpPr>
            <p:spPr bwMode="auto">
              <a:xfrm>
                <a:off x="1260" y="2526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36" name="Line 262"/>
              <p:cNvSpPr>
                <a:spLocks noChangeShapeType="1"/>
              </p:cNvSpPr>
              <p:nvPr/>
            </p:nvSpPr>
            <p:spPr bwMode="auto">
              <a:xfrm>
                <a:off x="1260" y="2526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37" name="Line 263"/>
              <p:cNvSpPr>
                <a:spLocks noChangeShapeType="1"/>
              </p:cNvSpPr>
              <p:nvPr/>
            </p:nvSpPr>
            <p:spPr bwMode="auto">
              <a:xfrm>
                <a:off x="1260" y="252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38" name="Rectangle 264"/>
              <p:cNvSpPr>
                <a:spLocks noChangeArrowheads="1"/>
              </p:cNvSpPr>
              <p:nvPr/>
            </p:nvSpPr>
            <p:spPr bwMode="auto">
              <a:xfrm>
                <a:off x="1270" y="2526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39" name="Line 265"/>
              <p:cNvSpPr>
                <a:spLocks noChangeShapeType="1"/>
              </p:cNvSpPr>
              <p:nvPr/>
            </p:nvSpPr>
            <p:spPr bwMode="auto">
              <a:xfrm>
                <a:off x="1270" y="2526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40" name="Rectangle 266"/>
              <p:cNvSpPr>
                <a:spLocks noChangeArrowheads="1"/>
              </p:cNvSpPr>
              <p:nvPr/>
            </p:nvSpPr>
            <p:spPr bwMode="auto">
              <a:xfrm>
                <a:off x="2108" y="2526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41" name="Line 267"/>
              <p:cNvSpPr>
                <a:spLocks noChangeShapeType="1"/>
              </p:cNvSpPr>
              <p:nvPr/>
            </p:nvSpPr>
            <p:spPr bwMode="auto">
              <a:xfrm>
                <a:off x="2108" y="2526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42" name="Line 268"/>
              <p:cNvSpPr>
                <a:spLocks noChangeShapeType="1"/>
              </p:cNvSpPr>
              <p:nvPr/>
            </p:nvSpPr>
            <p:spPr bwMode="auto">
              <a:xfrm>
                <a:off x="2108" y="252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43" name="Rectangle 269"/>
              <p:cNvSpPr>
                <a:spLocks noChangeArrowheads="1"/>
              </p:cNvSpPr>
              <p:nvPr/>
            </p:nvSpPr>
            <p:spPr bwMode="auto">
              <a:xfrm>
                <a:off x="2119" y="2526"/>
                <a:ext cx="84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44" name="Line 270"/>
              <p:cNvSpPr>
                <a:spLocks noChangeShapeType="1"/>
              </p:cNvSpPr>
              <p:nvPr/>
            </p:nvSpPr>
            <p:spPr bwMode="auto">
              <a:xfrm>
                <a:off x="2119" y="2526"/>
                <a:ext cx="84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45" name="Rectangle 271"/>
              <p:cNvSpPr>
                <a:spLocks noChangeArrowheads="1"/>
              </p:cNvSpPr>
              <p:nvPr/>
            </p:nvSpPr>
            <p:spPr bwMode="auto">
              <a:xfrm>
                <a:off x="2959" y="2526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46" name="Line 272"/>
              <p:cNvSpPr>
                <a:spLocks noChangeShapeType="1"/>
              </p:cNvSpPr>
              <p:nvPr/>
            </p:nvSpPr>
            <p:spPr bwMode="auto">
              <a:xfrm>
                <a:off x="2959" y="2526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47" name="Line 273"/>
              <p:cNvSpPr>
                <a:spLocks noChangeShapeType="1"/>
              </p:cNvSpPr>
              <p:nvPr/>
            </p:nvSpPr>
            <p:spPr bwMode="auto">
              <a:xfrm>
                <a:off x="2959" y="252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48" name="Rectangle 274"/>
              <p:cNvSpPr>
                <a:spLocks noChangeArrowheads="1"/>
              </p:cNvSpPr>
              <p:nvPr/>
            </p:nvSpPr>
            <p:spPr bwMode="auto">
              <a:xfrm>
                <a:off x="2969" y="2526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49" name="Line 275"/>
              <p:cNvSpPr>
                <a:spLocks noChangeShapeType="1"/>
              </p:cNvSpPr>
              <p:nvPr/>
            </p:nvSpPr>
            <p:spPr bwMode="auto">
              <a:xfrm>
                <a:off x="2969" y="2526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50" name="Rectangle 276"/>
              <p:cNvSpPr>
                <a:spLocks noChangeArrowheads="1"/>
              </p:cNvSpPr>
              <p:nvPr/>
            </p:nvSpPr>
            <p:spPr bwMode="auto">
              <a:xfrm>
                <a:off x="3807" y="2526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51" name="Line 277"/>
              <p:cNvSpPr>
                <a:spLocks noChangeShapeType="1"/>
              </p:cNvSpPr>
              <p:nvPr/>
            </p:nvSpPr>
            <p:spPr bwMode="auto">
              <a:xfrm>
                <a:off x="3807" y="2526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52" name="Line 278"/>
              <p:cNvSpPr>
                <a:spLocks noChangeShapeType="1"/>
              </p:cNvSpPr>
              <p:nvPr/>
            </p:nvSpPr>
            <p:spPr bwMode="auto">
              <a:xfrm>
                <a:off x="3807" y="252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53" name="Rectangle 279"/>
              <p:cNvSpPr>
                <a:spLocks noChangeArrowheads="1"/>
              </p:cNvSpPr>
              <p:nvPr/>
            </p:nvSpPr>
            <p:spPr bwMode="auto">
              <a:xfrm>
                <a:off x="3818" y="2526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54" name="Line 280"/>
              <p:cNvSpPr>
                <a:spLocks noChangeShapeType="1"/>
              </p:cNvSpPr>
              <p:nvPr/>
            </p:nvSpPr>
            <p:spPr bwMode="auto">
              <a:xfrm>
                <a:off x="3818" y="2526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55" name="Rectangle 281"/>
              <p:cNvSpPr>
                <a:spLocks noChangeArrowheads="1"/>
              </p:cNvSpPr>
              <p:nvPr/>
            </p:nvSpPr>
            <p:spPr bwMode="auto">
              <a:xfrm>
                <a:off x="4656" y="2526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56" name="Line 282"/>
              <p:cNvSpPr>
                <a:spLocks noChangeShapeType="1"/>
              </p:cNvSpPr>
              <p:nvPr/>
            </p:nvSpPr>
            <p:spPr bwMode="auto">
              <a:xfrm>
                <a:off x="4656" y="2526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57" name="Line 283"/>
              <p:cNvSpPr>
                <a:spLocks noChangeShapeType="1"/>
              </p:cNvSpPr>
              <p:nvPr/>
            </p:nvSpPr>
            <p:spPr bwMode="auto">
              <a:xfrm>
                <a:off x="4656" y="252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58" name="Rectangle 284"/>
              <p:cNvSpPr>
                <a:spLocks noChangeArrowheads="1"/>
              </p:cNvSpPr>
              <p:nvPr/>
            </p:nvSpPr>
            <p:spPr bwMode="auto">
              <a:xfrm>
                <a:off x="4667" y="2526"/>
                <a:ext cx="833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59" name="Line 285"/>
              <p:cNvSpPr>
                <a:spLocks noChangeShapeType="1"/>
              </p:cNvSpPr>
              <p:nvPr/>
            </p:nvSpPr>
            <p:spPr bwMode="auto">
              <a:xfrm>
                <a:off x="4667" y="2526"/>
                <a:ext cx="833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60" name="Rectangle 286"/>
              <p:cNvSpPr>
                <a:spLocks noChangeArrowheads="1"/>
              </p:cNvSpPr>
              <p:nvPr/>
            </p:nvSpPr>
            <p:spPr bwMode="auto">
              <a:xfrm>
                <a:off x="5500" y="2526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61" name="Line 287"/>
              <p:cNvSpPr>
                <a:spLocks noChangeShapeType="1"/>
              </p:cNvSpPr>
              <p:nvPr/>
            </p:nvSpPr>
            <p:spPr bwMode="auto">
              <a:xfrm>
                <a:off x="5500" y="2526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62" name="Line 288"/>
              <p:cNvSpPr>
                <a:spLocks noChangeShapeType="1"/>
              </p:cNvSpPr>
              <p:nvPr/>
            </p:nvSpPr>
            <p:spPr bwMode="auto">
              <a:xfrm>
                <a:off x="5500" y="2526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63" name="Rectangle 289"/>
              <p:cNvSpPr>
                <a:spLocks noChangeArrowheads="1"/>
              </p:cNvSpPr>
              <p:nvPr/>
            </p:nvSpPr>
            <p:spPr bwMode="auto">
              <a:xfrm>
                <a:off x="249" y="2537"/>
                <a:ext cx="11" cy="29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64" name="Line 290"/>
              <p:cNvSpPr>
                <a:spLocks noChangeShapeType="1"/>
              </p:cNvSpPr>
              <p:nvPr/>
            </p:nvSpPr>
            <p:spPr bwMode="auto">
              <a:xfrm>
                <a:off x="249" y="2537"/>
                <a:ext cx="1" cy="296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65" name="Rectangle 291"/>
              <p:cNvSpPr>
                <a:spLocks noChangeArrowheads="1"/>
              </p:cNvSpPr>
              <p:nvPr/>
            </p:nvSpPr>
            <p:spPr bwMode="auto">
              <a:xfrm>
                <a:off x="5500" y="2537"/>
                <a:ext cx="11" cy="296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66" name="Line 292"/>
              <p:cNvSpPr>
                <a:spLocks noChangeShapeType="1"/>
              </p:cNvSpPr>
              <p:nvPr/>
            </p:nvSpPr>
            <p:spPr bwMode="auto">
              <a:xfrm>
                <a:off x="5500" y="2537"/>
                <a:ext cx="1" cy="296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67" name="Rectangle 293"/>
              <p:cNvSpPr>
                <a:spLocks noChangeArrowheads="1"/>
              </p:cNvSpPr>
              <p:nvPr/>
            </p:nvSpPr>
            <p:spPr bwMode="auto">
              <a:xfrm>
                <a:off x="314" y="2842"/>
                <a:ext cx="744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Organisch</a:t>
                </a:r>
                <a:endParaRPr lang="nl-NL" altLang="nl-NL"/>
              </a:p>
            </p:txBody>
          </p:sp>
          <p:sp>
            <p:nvSpPr>
              <p:cNvPr id="49268" name="Rectangle 294"/>
              <p:cNvSpPr>
                <a:spLocks noChangeArrowheads="1"/>
              </p:cNvSpPr>
              <p:nvPr/>
            </p:nvSpPr>
            <p:spPr bwMode="auto">
              <a:xfrm>
                <a:off x="958" y="2842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69" name="Rectangle 295"/>
              <p:cNvSpPr>
                <a:spLocks noChangeArrowheads="1"/>
              </p:cNvSpPr>
              <p:nvPr/>
            </p:nvSpPr>
            <p:spPr bwMode="auto">
              <a:xfrm>
                <a:off x="1320" y="284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70" name="Rectangle 296"/>
              <p:cNvSpPr>
                <a:spLocks noChangeArrowheads="1"/>
              </p:cNvSpPr>
              <p:nvPr/>
            </p:nvSpPr>
            <p:spPr bwMode="auto">
              <a:xfrm>
                <a:off x="2169" y="284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71" name="Rectangle 297"/>
              <p:cNvSpPr>
                <a:spLocks noChangeArrowheads="1"/>
              </p:cNvSpPr>
              <p:nvPr/>
            </p:nvSpPr>
            <p:spPr bwMode="auto">
              <a:xfrm>
                <a:off x="3019" y="284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72" name="Rectangle 298"/>
              <p:cNvSpPr>
                <a:spLocks noChangeArrowheads="1"/>
              </p:cNvSpPr>
              <p:nvPr/>
            </p:nvSpPr>
            <p:spPr bwMode="auto">
              <a:xfrm>
                <a:off x="3868" y="2842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73" name="Rectangle 299"/>
              <p:cNvSpPr>
                <a:spLocks noChangeArrowheads="1"/>
              </p:cNvSpPr>
              <p:nvPr/>
            </p:nvSpPr>
            <p:spPr bwMode="auto">
              <a:xfrm>
                <a:off x="4138" y="284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74" name="Rectangle 300"/>
              <p:cNvSpPr>
                <a:spLocks noChangeArrowheads="1"/>
              </p:cNvSpPr>
              <p:nvPr/>
            </p:nvSpPr>
            <p:spPr bwMode="auto">
              <a:xfrm>
                <a:off x="4718" y="2842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275" name="Rectangle 301"/>
              <p:cNvSpPr>
                <a:spLocks noChangeArrowheads="1"/>
              </p:cNvSpPr>
              <p:nvPr/>
            </p:nvSpPr>
            <p:spPr bwMode="auto">
              <a:xfrm>
                <a:off x="249" y="2833"/>
                <a:ext cx="11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76" name="Line 302"/>
              <p:cNvSpPr>
                <a:spLocks noChangeShapeType="1"/>
              </p:cNvSpPr>
              <p:nvPr/>
            </p:nvSpPr>
            <p:spPr bwMode="auto">
              <a:xfrm>
                <a:off x="249" y="2833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77" name="Line 303"/>
              <p:cNvSpPr>
                <a:spLocks noChangeShapeType="1"/>
              </p:cNvSpPr>
              <p:nvPr/>
            </p:nvSpPr>
            <p:spPr bwMode="auto">
              <a:xfrm>
                <a:off x="249" y="2833"/>
                <a:ext cx="1" cy="10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78" name="Rectangle 304"/>
              <p:cNvSpPr>
                <a:spLocks noChangeArrowheads="1"/>
              </p:cNvSpPr>
              <p:nvPr/>
            </p:nvSpPr>
            <p:spPr bwMode="auto">
              <a:xfrm>
                <a:off x="260" y="2833"/>
                <a:ext cx="1000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79" name="Line 305"/>
              <p:cNvSpPr>
                <a:spLocks noChangeShapeType="1"/>
              </p:cNvSpPr>
              <p:nvPr/>
            </p:nvSpPr>
            <p:spPr bwMode="auto">
              <a:xfrm>
                <a:off x="260" y="2833"/>
                <a:ext cx="100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80" name="Rectangle 306"/>
              <p:cNvSpPr>
                <a:spLocks noChangeArrowheads="1"/>
              </p:cNvSpPr>
              <p:nvPr/>
            </p:nvSpPr>
            <p:spPr bwMode="auto">
              <a:xfrm>
                <a:off x="1260" y="2833"/>
                <a:ext cx="10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81" name="Line 307"/>
              <p:cNvSpPr>
                <a:spLocks noChangeShapeType="1"/>
              </p:cNvSpPr>
              <p:nvPr/>
            </p:nvSpPr>
            <p:spPr bwMode="auto">
              <a:xfrm>
                <a:off x="1260" y="2833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82" name="Line 308"/>
              <p:cNvSpPr>
                <a:spLocks noChangeShapeType="1"/>
              </p:cNvSpPr>
              <p:nvPr/>
            </p:nvSpPr>
            <p:spPr bwMode="auto">
              <a:xfrm>
                <a:off x="1260" y="2833"/>
                <a:ext cx="1" cy="10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83" name="Rectangle 309"/>
              <p:cNvSpPr>
                <a:spLocks noChangeArrowheads="1"/>
              </p:cNvSpPr>
              <p:nvPr/>
            </p:nvSpPr>
            <p:spPr bwMode="auto">
              <a:xfrm>
                <a:off x="1270" y="2833"/>
                <a:ext cx="838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84" name="Line 310"/>
              <p:cNvSpPr>
                <a:spLocks noChangeShapeType="1"/>
              </p:cNvSpPr>
              <p:nvPr/>
            </p:nvSpPr>
            <p:spPr bwMode="auto">
              <a:xfrm>
                <a:off x="1270" y="2833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85" name="Rectangle 311"/>
              <p:cNvSpPr>
                <a:spLocks noChangeArrowheads="1"/>
              </p:cNvSpPr>
              <p:nvPr/>
            </p:nvSpPr>
            <p:spPr bwMode="auto">
              <a:xfrm>
                <a:off x="2108" y="2833"/>
                <a:ext cx="11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86" name="Line 312"/>
              <p:cNvSpPr>
                <a:spLocks noChangeShapeType="1"/>
              </p:cNvSpPr>
              <p:nvPr/>
            </p:nvSpPr>
            <p:spPr bwMode="auto">
              <a:xfrm>
                <a:off x="2108" y="2833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87" name="Line 313"/>
              <p:cNvSpPr>
                <a:spLocks noChangeShapeType="1"/>
              </p:cNvSpPr>
              <p:nvPr/>
            </p:nvSpPr>
            <p:spPr bwMode="auto">
              <a:xfrm>
                <a:off x="2108" y="2833"/>
                <a:ext cx="1" cy="10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88" name="Rectangle 314"/>
              <p:cNvSpPr>
                <a:spLocks noChangeArrowheads="1"/>
              </p:cNvSpPr>
              <p:nvPr/>
            </p:nvSpPr>
            <p:spPr bwMode="auto">
              <a:xfrm>
                <a:off x="2119" y="2833"/>
                <a:ext cx="840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89" name="Line 315"/>
              <p:cNvSpPr>
                <a:spLocks noChangeShapeType="1"/>
              </p:cNvSpPr>
              <p:nvPr/>
            </p:nvSpPr>
            <p:spPr bwMode="auto">
              <a:xfrm>
                <a:off x="2119" y="2833"/>
                <a:ext cx="84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90" name="Rectangle 316"/>
              <p:cNvSpPr>
                <a:spLocks noChangeArrowheads="1"/>
              </p:cNvSpPr>
              <p:nvPr/>
            </p:nvSpPr>
            <p:spPr bwMode="auto">
              <a:xfrm>
                <a:off x="2959" y="2833"/>
                <a:ext cx="10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91" name="Line 317"/>
              <p:cNvSpPr>
                <a:spLocks noChangeShapeType="1"/>
              </p:cNvSpPr>
              <p:nvPr/>
            </p:nvSpPr>
            <p:spPr bwMode="auto">
              <a:xfrm>
                <a:off x="2959" y="2833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92" name="Line 318"/>
              <p:cNvSpPr>
                <a:spLocks noChangeShapeType="1"/>
              </p:cNvSpPr>
              <p:nvPr/>
            </p:nvSpPr>
            <p:spPr bwMode="auto">
              <a:xfrm>
                <a:off x="2959" y="2833"/>
                <a:ext cx="1" cy="10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93" name="Rectangle 319"/>
              <p:cNvSpPr>
                <a:spLocks noChangeArrowheads="1"/>
              </p:cNvSpPr>
              <p:nvPr/>
            </p:nvSpPr>
            <p:spPr bwMode="auto">
              <a:xfrm>
                <a:off x="2969" y="2833"/>
                <a:ext cx="838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94" name="Line 320"/>
              <p:cNvSpPr>
                <a:spLocks noChangeShapeType="1"/>
              </p:cNvSpPr>
              <p:nvPr/>
            </p:nvSpPr>
            <p:spPr bwMode="auto">
              <a:xfrm>
                <a:off x="2969" y="2833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95" name="Rectangle 321"/>
              <p:cNvSpPr>
                <a:spLocks noChangeArrowheads="1"/>
              </p:cNvSpPr>
              <p:nvPr/>
            </p:nvSpPr>
            <p:spPr bwMode="auto">
              <a:xfrm>
                <a:off x="3807" y="2833"/>
                <a:ext cx="11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96" name="Line 322"/>
              <p:cNvSpPr>
                <a:spLocks noChangeShapeType="1"/>
              </p:cNvSpPr>
              <p:nvPr/>
            </p:nvSpPr>
            <p:spPr bwMode="auto">
              <a:xfrm>
                <a:off x="3807" y="2833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97" name="Line 323"/>
              <p:cNvSpPr>
                <a:spLocks noChangeShapeType="1"/>
              </p:cNvSpPr>
              <p:nvPr/>
            </p:nvSpPr>
            <p:spPr bwMode="auto">
              <a:xfrm>
                <a:off x="3807" y="2833"/>
                <a:ext cx="1" cy="10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298" name="Rectangle 324"/>
              <p:cNvSpPr>
                <a:spLocks noChangeArrowheads="1"/>
              </p:cNvSpPr>
              <p:nvPr/>
            </p:nvSpPr>
            <p:spPr bwMode="auto">
              <a:xfrm>
                <a:off x="3818" y="2833"/>
                <a:ext cx="838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299" name="Line 325"/>
              <p:cNvSpPr>
                <a:spLocks noChangeShapeType="1"/>
              </p:cNvSpPr>
              <p:nvPr/>
            </p:nvSpPr>
            <p:spPr bwMode="auto">
              <a:xfrm>
                <a:off x="3818" y="2833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00" name="Rectangle 326"/>
              <p:cNvSpPr>
                <a:spLocks noChangeArrowheads="1"/>
              </p:cNvSpPr>
              <p:nvPr/>
            </p:nvSpPr>
            <p:spPr bwMode="auto">
              <a:xfrm>
                <a:off x="4656" y="2833"/>
                <a:ext cx="11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01" name="Line 327"/>
              <p:cNvSpPr>
                <a:spLocks noChangeShapeType="1"/>
              </p:cNvSpPr>
              <p:nvPr/>
            </p:nvSpPr>
            <p:spPr bwMode="auto">
              <a:xfrm>
                <a:off x="4656" y="2833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02" name="Line 328"/>
              <p:cNvSpPr>
                <a:spLocks noChangeShapeType="1"/>
              </p:cNvSpPr>
              <p:nvPr/>
            </p:nvSpPr>
            <p:spPr bwMode="auto">
              <a:xfrm>
                <a:off x="4656" y="2833"/>
                <a:ext cx="1" cy="10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03" name="Rectangle 329"/>
              <p:cNvSpPr>
                <a:spLocks noChangeArrowheads="1"/>
              </p:cNvSpPr>
              <p:nvPr/>
            </p:nvSpPr>
            <p:spPr bwMode="auto">
              <a:xfrm>
                <a:off x="4667" y="2833"/>
                <a:ext cx="833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04" name="Line 330"/>
              <p:cNvSpPr>
                <a:spLocks noChangeShapeType="1"/>
              </p:cNvSpPr>
              <p:nvPr/>
            </p:nvSpPr>
            <p:spPr bwMode="auto">
              <a:xfrm>
                <a:off x="4667" y="2833"/>
                <a:ext cx="833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05" name="Rectangle 331"/>
              <p:cNvSpPr>
                <a:spLocks noChangeArrowheads="1"/>
              </p:cNvSpPr>
              <p:nvPr/>
            </p:nvSpPr>
            <p:spPr bwMode="auto">
              <a:xfrm>
                <a:off x="5500" y="2833"/>
                <a:ext cx="11" cy="10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06" name="Line 332"/>
              <p:cNvSpPr>
                <a:spLocks noChangeShapeType="1"/>
              </p:cNvSpPr>
              <p:nvPr/>
            </p:nvSpPr>
            <p:spPr bwMode="auto">
              <a:xfrm>
                <a:off x="5500" y="2833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07" name="Line 333"/>
              <p:cNvSpPr>
                <a:spLocks noChangeShapeType="1"/>
              </p:cNvSpPr>
              <p:nvPr/>
            </p:nvSpPr>
            <p:spPr bwMode="auto">
              <a:xfrm>
                <a:off x="5500" y="2833"/>
                <a:ext cx="1" cy="10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08" name="Rectangle 334"/>
              <p:cNvSpPr>
                <a:spLocks noChangeArrowheads="1"/>
              </p:cNvSpPr>
              <p:nvPr/>
            </p:nvSpPr>
            <p:spPr bwMode="auto">
              <a:xfrm>
                <a:off x="249" y="2843"/>
                <a:ext cx="11" cy="31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09" name="Line 335"/>
              <p:cNvSpPr>
                <a:spLocks noChangeShapeType="1"/>
              </p:cNvSpPr>
              <p:nvPr/>
            </p:nvSpPr>
            <p:spPr bwMode="auto">
              <a:xfrm>
                <a:off x="249" y="2843"/>
                <a:ext cx="1" cy="312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10" name="Rectangle 336"/>
              <p:cNvSpPr>
                <a:spLocks noChangeArrowheads="1"/>
              </p:cNvSpPr>
              <p:nvPr/>
            </p:nvSpPr>
            <p:spPr bwMode="auto">
              <a:xfrm>
                <a:off x="5500" y="2843"/>
                <a:ext cx="11" cy="31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11" name="Line 337"/>
              <p:cNvSpPr>
                <a:spLocks noChangeShapeType="1"/>
              </p:cNvSpPr>
              <p:nvPr/>
            </p:nvSpPr>
            <p:spPr bwMode="auto">
              <a:xfrm>
                <a:off x="5500" y="2843"/>
                <a:ext cx="1" cy="312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12" name="Rectangle 338"/>
              <p:cNvSpPr>
                <a:spLocks noChangeArrowheads="1"/>
              </p:cNvSpPr>
              <p:nvPr/>
            </p:nvSpPr>
            <p:spPr bwMode="auto">
              <a:xfrm>
                <a:off x="314" y="3166"/>
                <a:ext cx="2327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Resin coated</a:t>
                </a:r>
              </a:p>
              <a:p>
                <a:pPr eaLnBrk="1" hangingPunct="1"/>
                <a:endParaRPr lang="nl-NL" altLang="nl-NL" sz="20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				</a:t>
                </a:r>
                <a:endParaRPr lang="nl-NL" altLang="nl-NL"/>
              </a:p>
            </p:txBody>
          </p:sp>
          <p:sp>
            <p:nvSpPr>
              <p:cNvPr id="49313" name="Rectangle 339"/>
              <p:cNvSpPr>
                <a:spLocks noChangeArrowheads="1"/>
              </p:cNvSpPr>
              <p:nvPr/>
            </p:nvSpPr>
            <p:spPr bwMode="auto">
              <a:xfrm>
                <a:off x="340" y="3166"/>
                <a:ext cx="109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14" name="Rectangle 340"/>
              <p:cNvSpPr>
                <a:spLocks noChangeArrowheads="1"/>
              </p:cNvSpPr>
              <p:nvPr/>
            </p:nvSpPr>
            <p:spPr bwMode="auto">
              <a:xfrm>
                <a:off x="642" y="316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15" name="Rectangle 341"/>
              <p:cNvSpPr>
                <a:spLocks noChangeArrowheads="1"/>
              </p:cNvSpPr>
              <p:nvPr/>
            </p:nvSpPr>
            <p:spPr bwMode="auto">
              <a:xfrm>
                <a:off x="1074" y="3166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16" name="Rectangle 342"/>
              <p:cNvSpPr>
                <a:spLocks noChangeArrowheads="1"/>
              </p:cNvSpPr>
              <p:nvPr/>
            </p:nvSpPr>
            <p:spPr bwMode="auto">
              <a:xfrm>
                <a:off x="314" y="3356"/>
                <a:ext cx="4754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-(NH2)2 CO					   46%</a:t>
                </a:r>
              </a:p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-NH4						   26%                10%</a:t>
                </a:r>
              </a:p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-NO3						   28%               4,4,%</a:t>
                </a:r>
                <a:endParaRPr lang="nl-NL" altLang="nl-NL"/>
              </a:p>
            </p:txBody>
          </p:sp>
          <p:sp>
            <p:nvSpPr>
              <p:cNvPr id="49317" name="Rectangle 343"/>
              <p:cNvSpPr>
                <a:spLocks noChangeArrowheads="1"/>
              </p:cNvSpPr>
              <p:nvPr/>
            </p:nvSpPr>
            <p:spPr bwMode="auto">
              <a:xfrm>
                <a:off x="975" y="3385"/>
                <a:ext cx="119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18" name="Rectangle 344"/>
              <p:cNvSpPr>
                <a:spLocks noChangeArrowheads="1"/>
              </p:cNvSpPr>
              <p:nvPr/>
            </p:nvSpPr>
            <p:spPr bwMode="auto">
              <a:xfrm>
                <a:off x="1320" y="316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19" name="Rectangle 345"/>
              <p:cNvSpPr>
                <a:spLocks noChangeArrowheads="1"/>
              </p:cNvSpPr>
              <p:nvPr/>
            </p:nvSpPr>
            <p:spPr bwMode="auto">
              <a:xfrm>
                <a:off x="2169" y="316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20" name="Rectangle 346"/>
              <p:cNvSpPr>
                <a:spLocks noChangeArrowheads="1"/>
              </p:cNvSpPr>
              <p:nvPr/>
            </p:nvSpPr>
            <p:spPr bwMode="auto">
              <a:xfrm>
                <a:off x="3019" y="316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21" name="Rectangle 347"/>
              <p:cNvSpPr>
                <a:spLocks noChangeArrowheads="1"/>
              </p:cNvSpPr>
              <p:nvPr/>
            </p:nvSpPr>
            <p:spPr bwMode="auto">
              <a:xfrm>
                <a:off x="3868" y="316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22" name="Rectangle 348"/>
              <p:cNvSpPr>
                <a:spLocks noChangeArrowheads="1"/>
              </p:cNvSpPr>
              <p:nvPr/>
            </p:nvSpPr>
            <p:spPr bwMode="auto">
              <a:xfrm>
                <a:off x="4718" y="3166"/>
                <a:ext cx="282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nl-NL" altLang="nl-NL" sz="20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eaLnBrk="1" hangingPunct="1"/>
                <a:r>
                  <a:rPr lang="nl-NL" altLang="nl-NL" sz="20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80%</a:t>
                </a:r>
                <a:endParaRPr lang="nl-NL" altLang="nl-NL" b="1"/>
              </a:p>
            </p:txBody>
          </p:sp>
          <p:sp>
            <p:nvSpPr>
              <p:cNvPr id="49323" name="Rectangle 349"/>
              <p:cNvSpPr>
                <a:spLocks noChangeArrowheads="1"/>
              </p:cNvSpPr>
              <p:nvPr/>
            </p:nvSpPr>
            <p:spPr bwMode="auto">
              <a:xfrm>
                <a:off x="4987" y="3166"/>
                <a:ext cx="116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NL" altLang="nl-NL" sz="2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endParaRPr lang="nl-NL" altLang="nl-NL"/>
              </a:p>
            </p:txBody>
          </p:sp>
          <p:sp>
            <p:nvSpPr>
              <p:cNvPr id="49324" name="Rectangle 350"/>
              <p:cNvSpPr>
                <a:spLocks noChangeArrowheads="1"/>
              </p:cNvSpPr>
              <p:nvPr/>
            </p:nvSpPr>
            <p:spPr bwMode="auto">
              <a:xfrm>
                <a:off x="249" y="315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25" name="Line 351"/>
              <p:cNvSpPr>
                <a:spLocks noChangeShapeType="1"/>
              </p:cNvSpPr>
              <p:nvPr/>
            </p:nvSpPr>
            <p:spPr bwMode="auto">
              <a:xfrm>
                <a:off x="249" y="315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26" name="Line 352"/>
              <p:cNvSpPr>
                <a:spLocks noChangeShapeType="1"/>
              </p:cNvSpPr>
              <p:nvPr/>
            </p:nvSpPr>
            <p:spPr bwMode="auto">
              <a:xfrm>
                <a:off x="249" y="315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27" name="Rectangle 353"/>
              <p:cNvSpPr>
                <a:spLocks noChangeArrowheads="1"/>
              </p:cNvSpPr>
              <p:nvPr/>
            </p:nvSpPr>
            <p:spPr bwMode="auto">
              <a:xfrm>
                <a:off x="260" y="3155"/>
                <a:ext cx="100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28" name="Line 354"/>
              <p:cNvSpPr>
                <a:spLocks noChangeShapeType="1"/>
              </p:cNvSpPr>
              <p:nvPr/>
            </p:nvSpPr>
            <p:spPr bwMode="auto">
              <a:xfrm>
                <a:off x="260" y="3155"/>
                <a:ext cx="100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29" name="Rectangle 355"/>
              <p:cNvSpPr>
                <a:spLocks noChangeArrowheads="1"/>
              </p:cNvSpPr>
              <p:nvPr/>
            </p:nvSpPr>
            <p:spPr bwMode="auto">
              <a:xfrm>
                <a:off x="1260" y="3155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30" name="Line 356"/>
              <p:cNvSpPr>
                <a:spLocks noChangeShapeType="1"/>
              </p:cNvSpPr>
              <p:nvPr/>
            </p:nvSpPr>
            <p:spPr bwMode="auto">
              <a:xfrm>
                <a:off x="1260" y="3155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31" name="Line 357"/>
              <p:cNvSpPr>
                <a:spLocks noChangeShapeType="1"/>
              </p:cNvSpPr>
              <p:nvPr/>
            </p:nvSpPr>
            <p:spPr bwMode="auto">
              <a:xfrm>
                <a:off x="1260" y="315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32" name="Rectangle 358"/>
              <p:cNvSpPr>
                <a:spLocks noChangeArrowheads="1"/>
              </p:cNvSpPr>
              <p:nvPr/>
            </p:nvSpPr>
            <p:spPr bwMode="auto">
              <a:xfrm>
                <a:off x="1270" y="315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33" name="Line 359"/>
              <p:cNvSpPr>
                <a:spLocks noChangeShapeType="1"/>
              </p:cNvSpPr>
              <p:nvPr/>
            </p:nvSpPr>
            <p:spPr bwMode="auto">
              <a:xfrm>
                <a:off x="1270" y="315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34" name="Rectangle 360"/>
              <p:cNvSpPr>
                <a:spLocks noChangeArrowheads="1"/>
              </p:cNvSpPr>
              <p:nvPr/>
            </p:nvSpPr>
            <p:spPr bwMode="auto">
              <a:xfrm>
                <a:off x="2108" y="315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35" name="Line 361"/>
              <p:cNvSpPr>
                <a:spLocks noChangeShapeType="1"/>
              </p:cNvSpPr>
              <p:nvPr/>
            </p:nvSpPr>
            <p:spPr bwMode="auto">
              <a:xfrm>
                <a:off x="2108" y="315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36" name="Line 362"/>
              <p:cNvSpPr>
                <a:spLocks noChangeShapeType="1"/>
              </p:cNvSpPr>
              <p:nvPr/>
            </p:nvSpPr>
            <p:spPr bwMode="auto">
              <a:xfrm>
                <a:off x="2108" y="315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37" name="Rectangle 363"/>
              <p:cNvSpPr>
                <a:spLocks noChangeArrowheads="1"/>
              </p:cNvSpPr>
              <p:nvPr/>
            </p:nvSpPr>
            <p:spPr bwMode="auto">
              <a:xfrm>
                <a:off x="2119" y="3155"/>
                <a:ext cx="84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38" name="Line 364"/>
              <p:cNvSpPr>
                <a:spLocks noChangeShapeType="1"/>
              </p:cNvSpPr>
              <p:nvPr/>
            </p:nvSpPr>
            <p:spPr bwMode="auto">
              <a:xfrm>
                <a:off x="2119" y="3155"/>
                <a:ext cx="84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39" name="Rectangle 365"/>
              <p:cNvSpPr>
                <a:spLocks noChangeArrowheads="1"/>
              </p:cNvSpPr>
              <p:nvPr/>
            </p:nvSpPr>
            <p:spPr bwMode="auto">
              <a:xfrm>
                <a:off x="2959" y="3155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40" name="Line 366"/>
              <p:cNvSpPr>
                <a:spLocks noChangeShapeType="1"/>
              </p:cNvSpPr>
              <p:nvPr/>
            </p:nvSpPr>
            <p:spPr bwMode="auto">
              <a:xfrm>
                <a:off x="2959" y="3155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41" name="Line 367"/>
              <p:cNvSpPr>
                <a:spLocks noChangeShapeType="1"/>
              </p:cNvSpPr>
              <p:nvPr/>
            </p:nvSpPr>
            <p:spPr bwMode="auto">
              <a:xfrm>
                <a:off x="2959" y="315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42" name="Rectangle 368"/>
              <p:cNvSpPr>
                <a:spLocks noChangeArrowheads="1"/>
              </p:cNvSpPr>
              <p:nvPr/>
            </p:nvSpPr>
            <p:spPr bwMode="auto">
              <a:xfrm>
                <a:off x="2969" y="315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43" name="Line 369"/>
              <p:cNvSpPr>
                <a:spLocks noChangeShapeType="1"/>
              </p:cNvSpPr>
              <p:nvPr/>
            </p:nvSpPr>
            <p:spPr bwMode="auto">
              <a:xfrm>
                <a:off x="2969" y="315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44" name="Rectangle 370"/>
              <p:cNvSpPr>
                <a:spLocks noChangeArrowheads="1"/>
              </p:cNvSpPr>
              <p:nvPr/>
            </p:nvSpPr>
            <p:spPr bwMode="auto">
              <a:xfrm>
                <a:off x="3807" y="315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45" name="Line 371"/>
              <p:cNvSpPr>
                <a:spLocks noChangeShapeType="1"/>
              </p:cNvSpPr>
              <p:nvPr/>
            </p:nvSpPr>
            <p:spPr bwMode="auto">
              <a:xfrm>
                <a:off x="3807" y="315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46" name="Line 372"/>
              <p:cNvSpPr>
                <a:spLocks noChangeShapeType="1"/>
              </p:cNvSpPr>
              <p:nvPr/>
            </p:nvSpPr>
            <p:spPr bwMode="auto">
              <a:xfrm>
                <a:off x="3807" y="315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47" name="Rectangle 373"/>
              <p:cNvSpPr>
                <a:spLocks noChangeArrowheads="1"/>
              </p:cNvSpPr>
              <p:nvPr/>
            </p:nvSpPr>
            <p:spPr bwMode="auto">
              <a:xfrm>
                <a:off x="3818" y="3155"/>
                <a:ext cx="83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48" name="Line 374"/>
              <p:cNvSpPr>
                <a:spLocks noChangeShapeType="1"/>
              </p:cNvSpPr>
              <p:nvPr/>
            </p:nvSpPr>
            <p:spPr bwMode="auto">
              <a:xfrm>
                <a:off x="3818" y="3155"/>
                <a:ext cx="83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49" name="Rectangle 375"/>
              <p:cNvSpPr>
                <a:spLocks noChangeArrowheads="1"/>
              </p:cNvSpPr>
              <p:nvPr/>
            </p:nvSpPr>
            <p:spPr bwMode="auto">
              <a:xfrm>
                <a:off x="4656" y="315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50" name="Line 376"/>
              <p:cNvSpPr>
                <a:spLocks noChangeShapeType="1"/>
              </p:cNvSpPr>
              <p:nvPr/>
            </p:nvSpPr>
            <p:spPr bwMode="auto">
              <a:xfrm>
                <a:off x="4656" y="315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51" name="Line 377"/>
              <p:cNvSpPr>
                <a:spLocks noChangeShapeType="1"/>
              </p:cNvSpPr>
              <p:nvPr/>
            </p:nvSpPr>
            <p:spPr bwMode="auto">
              <a:xfrm>
                <a:off x="4656" y="315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52" name="Rectangle 378"/>
              <p:cNvSpPr>
                <a:spLocks noChangeArrowheads="1"/>
              </p:cNvSpPr>
              <p:nvPr/>
            </p:nvSpPr>
            <p:spPr bwMode="auto">
              <a:xfrm>
                <a:off x="4667" y="3155"/>
                <a:ext cx="833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53" name="Line 379"/>
              <p:cNvSpPr>
                <a:spLocks noChangeShapeType="1"/>
              </p:cNvSpPr>
              <p:nvPr/>
            </p:nvSpPr>
            <p:spPr bwMode="auto">
              <a:xfrm>
                <a:off x="4667" y="3155"/>
                <a:ext cx="833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54" name="Rectangle 380"/>
              <p:cNvSpPr>
                <a:spLocks noChangeArrowheads="1"/>
              </p:cNvSpPr>
              <p:nvPr/>
            </p:nvSpPr>
            <p:spPr bwMode="auto">
              <a:xfrm>
                <a:off x="5500" y="3155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55" name="Line 381"/>
              <p:cNvSpPr>
                <a:spLocks noChangeShapeType="1"/>
              </p:cNvSpPr>
              <p:nvPr/>
            </p:nvSpPr>
            <p:spPr bwMode="auto">
              <a:xfrm>
                <a:off x="5500" y="3155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56" name="Line 382"/>
              <p:cNvSpPr>
                <a:spLocks noChangeShapeType="1"/>
              </p:cNvSpPr>
              <p:nvPr/>
            </p:nvSpPr>
            <p:spPr bwMode="auto">
              <a:xfrm>
                <a:off x="5500" y="3155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57" name="Rectangle 383"/>
              <p:cNvSpPr>
                <a:spLocks noChangeArrowheads="1"/>
              </p:cNvSpPr>
              <p:nvPr/>
            </p:nvSpPr>
            <p:spPr bwMode="auto">
              <a:xfrm>
                <a:off x="249" y="3166"/>
                <a:ext cx="11" cy="38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58" name="Line 384"/>
              <p:cNvSpPr>
                <a:spLocks noChangeShapeType="1"/>
              </p:cNvSpPr>
              <p:nvPr/>
            </p:nvSpPr>
            <p:spPr bwMode="auto">
              <a:xfrm>
                <a:off x="249" y="3166"/>
                <a:ext cx="1" cy="38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59" name="Rectangle 385"/>
              <p:cNvSpPr>
                <a:spLocks noChangeArrowheads="1"/>
              </p:cNvSpPr>
              <p:nvPr/>
            </p:nvSpPr>
            <p:spPr bwMode="auto">
              <a:xfrm>
                <a:off x="249" y="3547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60" name="Line 386"/>
              <p:cNvSpPr>
                <a:spLocks noChangeShapeType="1"/>
              </p:cNvSpPr>
              <p:nvPr/>
            </p:nvSpPr>
            <p:spPr bwMode="auto">
              <a:xfrm>
                <a:off x="249" y="3547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61" name="Line 387"/>
              <p:cNvSpPr>
                <a:spLocks noChangeShapeType="1"/>
              </p:cNvSpPr>
              <p:nvPr/>
            </p:nvSpPr>
            <p:spPr bwMode="auto">
              <a:xfrm>
                <a:off x="249" y="3547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62" name="Rectangle 388"/>
              <p:cNvSpPr>
                <a:spLocks noChangeArrowheads="1"/>
              </p:cNvSpPr>
              <p:nvPr/>
            </p:nvSpPr>
            <p:spPr bwMode="auto">
              <a:xfrm>
                <a:off x="249" y="3547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63" name="Line 389"/>
              <p:cNvSpPr>
                <a:spLocks noChangeShapeType="1"/>
              </p:cNvSpPr>
              <p:nvPr/>
            </p:nvSpPr>
            <p:spPr bwMode="auto">
              <a:xfrm>
                <a:off x="249" y="3547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64" name="Line 390"/>
              <p:cNvSpPr>
                <a:spLocks noChangeShapeType="1"/>
              </p:cNvSpPr>
              <p:nvPr/>
            </p:nvSpPr>
            <p:spPr bwMode="auto">
              <a:xfrm>
                <a:off x="249" y="3547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65" name="Rectangle 391"/>
              <p:cNvSpPr>
                <a:spLocks noChangeArrowheads="1"/>
              </p:cNvSpPr>
              <p:nvPr/>
            </p:nvSpPr>
            <p:spPr bwMode="auto">
              <a:xfrm>
                <a:off x="260" y="3547"/>
                <a:ext cx="100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66" name="Line 392"/>
              <p:cNvSpPr>
                <a:spLocks noChangeShapeType="1"/>
              </p:cNvSpPr>
              <p:nvPr/>
            </p:nvSpPr>
            <p:spPr bwMode="auto">
              <a:xfrm>
                <a:off x="260" y="3547"/>
                <a:ext cx="100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67" name="Rectangle 393"/>
              <p:cNvSpPr>
                <a:spLocks noChangeArrowheads="1"/>
              </p:cNvSpPr>
              <p:nvPr/>
            </p:nvSpPr>
            <p:spPr bwMode="auto">
              <a:xfrm>
                <a:off x="1252" y="3547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68" name="Line 394"/>
              <p:cNvSpPr>
                <a:spLocks noChangeShapeType="1"/>
              </p:cNvSpPr>
              <p:nvPr/>
            </p:nvSpPr>
            <p:spPr bwMode="auto">
              <a:xfrm>
                <a:off x="1252" y="3547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69" name="Line 395"/>
              <p:cNvSpPr>
                <a:spLocks noChangeShapeType="1"/>
              </p:cNvSpPr>
              <p:nvPr/>
            </p:nvSpPr>
            <p:spPr bwMode="auto">
              <a:xfrm>
                <a:off x="1252" y="3547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70" name="Rectangle 396"/>
              <p:cNvSpPr>
                <a:spLocks noChangeArrowheads="1"/>
              </p:cNvSpPr>
              <p:nvPr/>
            </p:nvSpPr>
            <p:spPr bwMode="auto">
              <a:xfrm>
                <a:off x="1262" y="3547"/>
                <a:ext cx="846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71" name="Line 397"/>
              <p:cNvSpPr>
                <a:spLocks noChangeShapeType="1"/>
              </p:cNvSpPr>
              <p:nvPr/>
            </p:nvSpPr>
            <p:spPr bwMode="auto">
              <a:xfrm>
                <a:off x="1262" y="3547"/>
                <a:ext cx="846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72" name="Rectangle 398"/>
              <p:cNvSpPr>
                <a:spLocks noChangeArrowheads="1"/>
              </p:cNvSpPr>
              <p:nvPr/>
            </p:nvSpPr>
            <p:spPr bwMode="auto">
              <a:xfrm>
                <a:off x="2100" y="3547"/>
                <a:ext cx="11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73" name="Line 399"/>
              <p:cNvSpPr>
                <a:spLocks noChangeShapeType="1"/>
              </p:cNvSpPr>
              <p:nvPr/>
            </p:nvSpPr>
            <p:spPr bwMode="auto">
              <a:xfrm>
                <a:off x="2100" y="3547"/>
                <a:ext cx="11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74" name="Line 400"/>
              <p:cNvSpPr>
                <a:spLocks noChangeShapeType="1"/>
              </p:cNvSpPr>
              <p:nvPr/>
            </p:nvSpPr>
            <p:spPr bwMode="auto">
              <a:xfrm>
                <a:off x="2100" y="3547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75" name="Rectangle 401"/>
              <p:cNvSpPr>
                <a:spLocks noChangeArrowheads="1"/>
              </p:cNvSpPr>
              <p:nvPr/>
            </p:nvSpPr>
            <p:spPr bwMode="auto">
              <a:xfrm>
                <a:off x="2111" y="3547"/>
                <a:ext cx="848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76" name="Line 402"/>
              <p:cNvSpPr>
                <a:spLocks noChangeShapeType="1"/>
              </p:cNvSpPr>
              <p:nvPr/>
            </p:nvSpPr>
            <p:spPr bwMode="auto">
              <a:xfrm>
                <a:off x="2111" y="3547"/>
                <a:ext cx="848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77" name="Rectangle 403"/>
              <p:cNvSpPr>
                <a:spLocks noChangeArrowheads="1"/>
              </p:cNvSpPr>
              <p:nvPr/>
            </p:nvSpPr>
            <p:spPr bwMode="auto">
              <a:xfrm>
                <a:off x="2951" y="3547"/>
                <a:ext cx="10" cy="11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nl-NL"/>
              </a:p>
            </p:txBody>
          </p:sp>
          <p:sp>
            <p:nvSpPr>
              <p:cNvPr id="49378" name="Line 404"/>
              <p:cNvSpPr>
                <a:spLocks noChangeShapeType="1"/>
              </p:cNvSpPr>
              <p:nvPr/>
            </p:nvSpPr>
            <p:spPr bwMode="auto">
              <a:xfrm>
                <a:off x="2951" y="3547"/>
                <a:ext cx="10" cy="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49379" name="Line 405"/>
              <p:cNvSpPr>
                <a:spLocks noChangeShapeType="1"/>
              </p:cNvSpPr>
              <p:nvPr/>
            </p:nvSpPr>
            <p:spPr bwMode="auto">
              <a:xfrm>
                <a:off x="2951" y="3547"/>
                <a:ext cx="1" cy="11"/>
              </a:xfrm>
              <a:prstGeom prst="line">
                <a:avLst/>
              </a:prstGeom>
              <a:noFill/>
              <a:ln w="0">
                <a:solidFill>
                  <a:srgbClr val="4F81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sp>
          <p:nvSpPr>
            <p:cNvPr id="49159" name="Rectangle 407"/>
            <p:cNvSpPr>
              <a:spLocks noChangeArrowheads="1"/>
            </p:cNvSpPr>
            <p:nvPr/>
          </p:nvSpPr>
          <p:spPr bwMode="auto">
            <a:xfrm>
              <a:off x="2961" y="3547"/>
              <a:ext cx="846" cy="1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NL"/>
            </a:p>
          </p:txBody>
        </p:sp>
        <p:sp>
          <p:nvSpPr>
            <p:cNvPr id="49160" name="Line 408"/>
            <p:cNvSpPr>
              <a:spLocks noChangeShapeType="1"/>
            </p:cNvSpPr>
            <p:nvPr/>
          </p:nvSpPr>
          <p:spPr bwMode="auto">
            <a:xfrm>
              <a:off x="2961" y="3547"/>
              <a:ext cx="846" cy="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61" name="Rectangle 409"/>
            <p:cNvSpPr>
              <a:spLocks noChangeArrowheads="1"/>
            </p:cNvSpPr>
            <p:nvPr/>
          </p:nvSpPr>
          <p:spPr bwMode="auto">
            <a:xfrm>
              <a:off x="3799" y="3547"/>
              <a:ext cx="11" cy="1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NL"/>
            </a:p>
          </p:txBody>
        </p:sp>
        <p:sp>
          <p:nvSpPr>
            <p:cNvPr id="49162" name="Line 410"/>
            <p:cNvSpPr>
              <a:spLocks noChangeShapeType="1"/>
            </p:cNvSpPr>
            <p:nvPr/>
          </p:nvSpPr>
          <p:spPr bwMode="auto">
            <a:xfrm>
              <a:off x="3799" y="3547"/>
              <a:ext cx="11" cy="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63" name="Line 411"/>
            <p:cNvSpPr>
              <a:spLocks noChangeShapeType="1"/>
            </p:cNvSpPr>
            <p:nvPr/>
          </p:nvSpPr>
          <p:spPr bwMode="auto">
            <a:xfrm>
              <a:off x="3799" y="3547"/>
              <a:ext cx="1" cy="1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64" name="Rectangle 412"/>
            <p:cNvSpPr>
              <a:spLocks noChangeArrowheads="1"/>
            </p:cNvSpPr>
            <p:nvPr/>
          </p:nvSpPr>
          <p:spPr bwMode="auto">
            <a:xfrm>
              <a:off x="3810" y="3547"/>
              <a:ext cx="846" cy="1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NL"/>
            </a:p>
          </p:txBody>
        </p:sp>
        <p:sp>
          <p:nvSpPr>
            <p:cNvPr id="49165" name="Line 413"/>
            <p:cNvSpPr>
              <a:spLocks noChangeShapeType="1"/>
            </p:cNvSpPr>
            <p:nvPr/>
          </p:nvSpPr>
          <p:spPr bwMode="auto">
            <a:xfrm>
              <a:off x="3810" y="3547"/>
              <a:ext cx="846" cy="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66" name="Rectangle 414"/>
            <p:cNvSpPr>
              <a:spLocks noChangeArrowheads="1"/>
            </p:cNvSpPr>
            <p:nvPr/>
          </p:nvSpPr>
          <p:spPr bwMode="auto">
            <a:xfrm>
              <a:off x="4648" y="3547"/>
              <a:ext cx="11" cy="1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NL"/>
            </a:p>
          </p:txBody>
        </p:sp>
        <p:sp>
          <p:nvSpPr>
            <p:cNvPr id="49167" name="Line 415"/>
            <p:cNvSpPr>
              <a:spLocks noChangeShapeType="1"/>
            </p:cNvSpPr>
            <p:nvPr/>
          </p:nvSpPr>
          <p:spPr bwMode="auto">
            <a:xfrm>
              <a:off x="4648" y="3547"/>
              <a:ext cx="11" cy="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68" name="Line 416"/>
            <p:cNvSpPr>
              <a:spLocks noChangeShapeType="1"/>
            </p:cNvSpPr>
            <p:nvPr/>
          </p:nvSpPr>
          <p:spPr bwMode="auto">
            <a:xfrm>
              <a:off x="4648" y="3547"/>
              <a:ext cx="1" cy="1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69" name="Rectangle 417"/>
            <p:cNvSpPr>
              <a:spLocks noChangeArrowheads="1"/>
            </p:cNvSpPr>
            <p:nvPr/>
          </p:nvSpPr>
          <p:spPr bwMode="auto">
            <a:xfrm>
              <a:off x="4659" y="3547"/>
              <a:ext cx="841" cy="1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NL"/>
            </a:p>
          </p:txBody>
        </p:sp>
        <p:sp>
          <p:nvSpPr>
            <p:cNvPr id="49170" name="Line 418"/>
            <p:cNvSpPr>
              <a:spLocks noChangeShapeType="1"/>
            </p:cNvSpPr>
            <p:nvPr/>
          </p:nvSpPr>
          <p:spPr bwMode="auto">
            <a:xfrm>
              <a:off x="4659" y="3547"/>
              <a:ext cx="841" cy="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71" name="Rectangle 419"/>
            <p:cNvSpPr>
              <a:spLocks noChangeArrowheads="1"/>
            </p:cNvSpPr>
            <p:nvPr/>
          </p:nvSpPr>
          <p:spPr bwMode="auto">
            <a:xfrm>
              <a:off x="5500" y="3166"/>
              <a:ext cx="11" cy="38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NL"/>
            </a:p>
          </p:txBody>
        </p:sp>
        <p:sp>
          <p:nvSpPr>
            <p:cNvPr id="49172" name="Line 420"/>
            <p:cNvSpPr>
              <a:spLocks noChangeShapeType="1"/>
            </p:cNvSpPr>
            <p:nvPr/>
          </p:nvSpPr>
          <p:spPr bwMode="auto">
            <a:xfrm>
              <a:off x="5500" y="3166"/>
              <a:ext cx="1" cy="38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73" name="Rectangle 421"/>
            <p:cNvSpPr>
              <a:spLocks noChangeArrowheads="1"/>
            </p:cNvSpPr>
            <p:nvPr/>
          </p:nvSpPr>
          <p:spPr bwMode="auto">
            <a:xfrm>
              <a:off x="5500" y="3547"/>
              <a:ext cx="11" cy="1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NL"/>
            </a:p>
          </p:txBody>
        </p:sp>
        <p:sp>
          <p:nvSpPr>
            <p:cNvPr id="49174" name="Line 422"/>
            <p:cNvSpPr>
              <a:spLocks noChangeShapeType="1"/>
            </p:cNvSpPr>
            <p:nvPr/>
          </p:nvSpPr>
          <p:spPr bwMode="auto">
            <a:xfrm>
              <a:off x="5500" y="3547"/>
              <a:ext cx="11" cy="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75" name="Line 423"/>
            <p:cNvSpPr>
              <a:spLocks noChangeShapeType="1"/>
            </p:cNvSpPr>
            <p:nvPr/>
          </p:nvSpPr>
          <p:spPr bwMode="auto">
            <a:xfrm>
              <a:off x="5500" y="3547"/>
              <a:ext cx="1" cy="1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76" name="Rectangle 424"/>
            <p:cNvSpPr>
              <a:spLocks noChangeArrowheads="1"/>
            </p:cNvSpPr>
            <p:nvPr/>
          </p:nvSpPr>
          <p:spPr bwMode="auto">
            <a:xfrm>
              <a:off x="5500" y="3547"/>
              <a:ext cx="11" cy="11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nl-NL"/>
            </a:p>
          </p:txBody>
        </p:sp>
        <p:sp>
          <p:nvSpPr>
            <p:cNvPr id="49177" name="Line 425"/>
            <p:cNvSpPr>
              <a:spLocks noChangeShapeType="1"/>
            </p:cNvSpPr>
            <p:nvPr/>
          </p:nvSpPr>
          <p:spPr bwMode="auto">
            <a:xfrm>
              <a:off x="5500" y="3547"/>
              <a:ext cx="11" cy="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78" name="Line 426"/>
            <p:cNvSpPr>
              <a:spLocks noChangeShapeType="1"/>
            </p:cNvSpPr>
            <p:nvPr/>
          </p:nvSpPr>
          <p:spPr bwMode="auto">
            <a:xfrm>
              <a:off x="5500" y="3547"/>
              <a:ext cx="1" cy="11"/>
            </a:xfrm>
            <a:prstGeom prst="line">
              <a:avLst/>
            </a:prstGeom>
            <a:noFill/>
            <a:ln w="0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9179" name="Rectangle 427"/>
            <p:cNvSpPr>
              <a:spLocks noChangeArrowheads="1"/>
            </p:cNvSpPr>
            <p:nvPr/>
          </p:nvSpPr>
          <p:spPr bwMode="auto">
            <a:xfrm>
              <a:off x="314" y="3557"/>
              <a:ext cx="93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l-NL" altLang="nl-NL" sz="150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endParaRPr lang="nl-NL" altLang="nl-NL"/>
            </a:p>
          </p:txBody>
        </p:sp>
      </p:grpSp>
    </p:spTree>
    <p:extLst>
      <p:ext uri="{BB962C8B-B14F-4D97-AF65-F5344CB8AC3E}">
        <p14:creationId xmlns:p14="http://schemas.microsoft.com/office/powerpoint/2010/main" val="3243342612"/>
      </p:ext>
    </p:extLst>
  </p:cSld>
  <p:clrMapOvr>
    <a:masterClrMapping/>
  </p:clrMapOvr>
  <p:transition spd="slow" advClick="0" advTm="3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nl-NL" sz="4000" dirty="0">
                <a:latin typeface="Calibri" pitchFamily="34" charset="0"/>
              </a:rPr>
              <a:t>efficiency </a:t>
            </a:r>
            <a:r>
              <a:rPr lang="nl-NL" sz="4000" dirty="0" err="1">
                <a:latin typeface="Calibri" pitchFamily="34" charset="0"/>
              </a:rPr>
              <a:t>crf</a:t>
            </a:r>
            <a:endParaRPr lang="nl-NL" sz="4000" dirty="0">
              <a:latin typeface="Calibri" pitchFamily="34" charset="0"/>
            </a:endParaRPr>
          </a:p>
        </p:txBody>
      </p:sp>
      <p:pic>
        <p:nvPicPr>
          <p:cNvPr id="5" name="Picture 3" descr="C:\Users\stefan\AppData\Local\Microsoft\Windows\Temporary Internet Files\Content.Outlook\ZWWZYG0N\Mivena-logo1 (4)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020272" y="188640"/>
            <a:ext cx="1872208" cy="100740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0180" name="Picture 2" descr="C:\Users\stefan\AppData\Local\Microsoft\Windows\Temporary Internet Files\Content.Outlook\ZWWZYG0N\field-cote logo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237288"/>
            <a:ext cx="196056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060575"/>
            <a:ext cx="44259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orti-cote pl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5589240"/>
            <a:ext cx="1481669" cy="504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183" name="Tekstvak 7"/>
          <p:cNvSpPr txBox="1">
            <a:spLocks noChangeArrowheads="1"/>
          </p:cNvSpPr>
          <p:nvPr/>
        </p:nvSpPr>
        <p:spPr bwMode="auto">
          <a:xfrm>
            <a:off x="6156325" y="2781300"/>
            <a:ext cx="273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/>
              <a:t>-</a:t>
            </a:r>
            <a:r>
              <a:rPr lang="nl-NL" altLang="nl-NL">
                <a:solidFill>
                  <a:srgbClr val="FFC000"/>
                </a:solidFill>
              </a:rPr>
              <a:t>Orange:	</a:t>
            </a:r>
            <a:r>
              <a:rPr lang="nl-NL" altLang="nl-NL"/>
              <a:t> leached</a:t>
            </a:r>
          </a:p>
          <a:p>
            <a:pPr eaLnBrk="1" hangingPunct="1"/>
            <a:r>
              <a:rPr lang="nl-NL" altLang="nl-NL">
                <a:solidFill>
                  <a:srgbClr val="00B050"/>
                </a:solidFill>
              </a:rPr>
              <a:t>-Green:   </a:t>
            </a:r>
            <a:r>
              <a:rPr lang="nl-NL" altLang="nl-NL"/>
              <a:t>plant uptake</a:t>
            </a:r>
          </a:p>
        </p:txBody>
      </p:sp>
    </p:spTree>
    <p:extLst>
      <p:ext uri="{BB962C8B-B14F-4D97-AF65-F5344CB8AC3E}">
        <p14:creationId xmlns:p14="http://schemas.microsoft.com/office/powerpoint/2010/main" val="2695219977"/>
      </p:ext>
    </p:extLst>
  </p:cSld>
  <p:clrMapOvr>
    <a:masterClrMapping/>
  </p:clrMapOvr>
  <p:transition spd="slow" advClick="0" advTm="3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5995" y="857153"/>
            <a:ext cx="8229600" cy="4525963"/>
          </a:xfrm>
        </p:spPr>
        <p:txBody>
          <a:bodyPr/>
          <a:lstStyle/>
          <a:p>
            <a:r>
              <a:rPr lang="nl-NL" sz="2800" dirty="0" err="1">
                <a:latin typeface="Calibri" pitchFamily="34" charset="0"/>
              </a:rPr>
              <a:t>Strawberry</a:t>
            </a:r>
            <a:r>
              <a:rPr lang="nl-NL" sz="2800" dirty="0">
                <a:latin typeface="Calibri" pitchFamily="34" charset="0"/>
              </a:rPr>
              <a:t> </a:t>
            </a:r>
            <a:r>
              <a:rPr lang="nl-NL" sz="2800" dirty="0" err="1">
                <a:latin typeface="Calibri" pitchFamily="34" charset="0"/>
              </a:rPr>
              <a:t>substate</a:t>
            </a:r>
            <a:r>
              <a:rPr lang="nl-NL" sz="2800" dirty="0">
                <a:latin typeface="Calibri" pitchFamily="34" charset="0"/>
              </a:rPr>
              <a:t> </a:t>
            </a:r>
          </a:p>
          <a:p>
            <a:pPr lvl="1"/>
            <a:r>
              <a:rPr lang="nl-NL" sz="2400" dirty="0" err="1">
                <a:latin typeface="Calibri" pitchFamily="34" charset="0"/>
              </a:rPr>
              <a:t>Trayplants</a:t>
            </a:r>
            <a:r>
              <a:rPr lang="nl-NL" sz="2400" dirty="0">
                <a:latin typeface="Calibri" pitchFamily="34" charset="0"/>
              </a:rPr>
              <a:t> </a:t>
            </a:r>
          </a:p>
          <a:p>
            <a:pPr lvl="1"/>
            <a:r>
              <a:rPr lang="nl-NL" sz="2400" dirty="0" err="1">
                <a:latin typeface="Calibri" pitchFamily="34" charset="0"/>
              </a:rPr>
              <a:t>Table</a:t>
            </a:r>
            <a:r>
              <a:rPr lang="nl-NL" sz="2400" dirty="0">
                <a:latin typeface="Calibri" pitchFamily="34" charset="0"/>
              </a:rPr>
              <a:t> </a:t>
            </a:r>
            <a:r>
              <a:rPr lang="nl-NL" sz="2400" dirty="0" err="1">
                <a:latin typeface="Calibri" pitchFamily="34" charset="0"/>
              </a:rPr>
              <a:t>grown</a:t>
            </a:r>
            <a:r>
              <a:rPr lang="nl-NL" sz="2400" dirty="0">
                <a:latin typeface="Calibri" pitchFamily="34" charset="0"/>
              </a:rPr>
              <a:t> </a:t>
            </a:r>
            <a:r>
              <a:rPr lang="nl-NL" sz="2400" dirty="0" err="1">
                <a:latin typeface="Calibri" pitchFamily="34" charset="0"/>
              </a:rPr>
              <a:t>production</a:t>
            </a:r>
            <a:endParaRPr lang="nl-NL" sz="2400" dirty="0">
              <a:latin typeface="Calibri" pitchFamily="34" charset="0"/>
            </a:endParaRPr>
          </a:p>
          <a:p>
            <a:r>
              <a:rPr lang="nl-NL" sz="2800" dirty="0" err="1">
                <a:latin typeface="Calibri" pitchFamily="34" charset="0"/>
              </a:rPr>
              <a:t>Raspberry</a:t>
            </a:r>
            <a:endParaRPr lang="nl-NL" sz="2800" dirty="0">
              <a:latin typeface="Calibri" pitchFamily="34" charset="0"/>
            </a:endParaRPr>
          </a:p>
          <a:p>
            <a:r>
              <a:rPr lang="nl-NL" sz="2800" dirty="0" err="1">
                <a:latin typeface="Calibri" pitchFamily="34" charset="0"/>
              </a:rPr>
              <a:t>Blueberry</a:t>
            </a:r>
            <a:endParaRPr lang="nl-NL" sz="2800" dirty="0">
              <a:latin typeface="Calibri" pitchFamily="34" charset="0"/>
            </a:endParaRPr>
          </a:p>
          <a:p>
            <a:r>
              <a:rPr lang="nl-NL" sz="2800" dirty="0">
                <a:latin typeface="Calibri" pitchFamily="34" charset="0"/>
              </a:rPr>
              <a:t>Red </a:t>
            </a:r>
            <a:r>
              <a:rPr lang="nl-NL" sz="2800" dirty="0" err="1">
                <a:latin typeface="Calibri" pitchFamily="34" charset="0"/>
              </a:rPr>
              <a:t>currant</a:t>
            </a:r>
            <a:endParaRPr lang="nl-NL" sz="2800" dirty="0">
              <a:latin typeface="Calibri" pitchFamily="34" charset="0"/>
            </a:endParaRPr>
          </a:p>
          <a:p>
            <a:r>
              <a:rPr lang="nl-NL" sz="2800" dirty="0">
                <a:latin typeface="Calibri" pitchFamily="34" charset="0"/>
              </a:rPr>
              <a:t>Blackberries</a:t>
            </a:r>
          </a:p>
          <a:p>
            <a:r>
              <a:rPr lang="nl-NL" sz="2800" dirty="0">
                <a:latin typeface="Calibri" pitchFamily="34" charset="0"/>
              </a:rPr>
              <a:t>Black </a:t>
            </a:r>
            <a:r>
              <a:rPr lang="nl-NL" sz="2800" dirty="0" err="1">
                <a:latin typeface="Calibri" pitchFamily="34" charset="0"/>
              </a:rPr>
              <a:t>currant</a:t>
            </a:r>
            <a:endParaRPr lang="nl-NL" sz="2800" dirty="0">
              <a:latin typeface="Calibri" pitchFamily="34" charset="0"/>
            </a:endParaRPr>
          </a:p>
          <a:p>
            <a:r>
              <a:rPr lang="nl-NL" sz="2800" dirty="0" err="1">
                <a:latin typeface="Calibri" pitchFamily="34" charset="0"/>
              </a:rPr>
              <a:t>Mivena</a:t>
            </a:r>
            <a:r>
              <a:rPr lang="nl-NL" sz="2800" dirty="0">
                <a:latin typeface="Calibri" pitchFamily="34" charset="0"/>
              </a:rPr>
              <a:t> trials</a:t>
            </a:r>
          </a:p>
          <a:p>
            <a:endParaRPr lang="nl-NL" dirty="0">
              <a:latin typeface="Calibri" pitchFamily="34" charset="0"/>
            </a:endParaRPr>
          </a:p>
          <a:p>
            <a:pPr marL="0" indent="0">
              <a:buNone/>
            </a:pPr>
            <a:endParaRPr lang="nl-NL" dirty="0">
              <a:latin typeface="Calibri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61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nl-NL" sz="3200">
                <a:latin typeface="Calibri" panose="020F0502020204030204" pitchFamily="34" charset="0"/>
              </a:rPr>
              <a:t>Benefits CRF for environment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Uses less kg fertilizer / ha to produce the same or more yield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Less pollution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More safe environment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Less labour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Easy to use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Special analyses / longevity per crop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Complete fertilizer N+P+K+MgO+Fe+Te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Safe to use</a:t>
            </a:r>
          </a:p>
          <a:p>
            <a:pPr eaLnBrk="1" hangingPunct="1">
              <a:lnSpc>
                <a:spcPct val="125000"/>
              </a:lnSpc>
            </a:pPr>
            <a:r>
              <a:rPr lang="en-GB" altLang="nl-NL" sz="2000">
                <a:latin typeface="Calibri" panose="020F0502020204030204" pitchFamily="34" charset="0"/>
              </a:rPr>
              <a:t>Total basic fertilization system, </a:t>
            </a: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en-GB" altLang="nl-NL" sz="2000">
                <a:latin typeface="Calibri" panose="020F0502020204030204" pitchFamily="34" charset="0"/>
              </a:rPr>
              <a:t>			when needed to be topped up with WSF</a:t>
            </a:r>
          </a:p>
          <a:p>
            <a:pPr eaLnBrk="1" hangingPunct="1"/>
            <a:endParaRPr lang="en-GB" altLang="nl-NL" sz="20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962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endParaRPr lang="nl-NL" altLang="nl-NL" dirty="0"/>
          </a:p>
        </p:txBody>
      </p:sp>
      <p:pic>
        <p:nvPicPr>
          <p:cNvPr id="54275" name="Picture 2" descr="S:\Algemeen\13 LOGO'S MERKNAMEN\Logo's merknamen\field-cote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492375"/>
            <a:ext cx="686911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7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Field-Cote</a:t>
            </a:r>
            <a:r>
              <a:rPr lang="nl-NL" altLang="nl-NL" b="1"/>
              <a:t> ® </a:t>
            </a:r>
            <a:r>
              <a:rPr lang="nl-NL" altLang="nl-NL"/>
              <a:t>CRF</a:t>
            </a:r>
          </a:p>
        </p:txBody>
      </p:sp>
      <p:sp>
        <p:nvSpPr>
          <p:cNvPr id="563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N (urea) 		  coated</a:t>
            </a:r>
          </a:p>
          <a:p>
            <a:r>
              <a:rPr lang="nl-NL" altLang="nl-NL"/>
              <a:t>NO</a:t>
            </a:r>
            <a:r>
              <a:rPr lang="nl-NL" altLang="nl-NL" baseline="30000"/>
              <a:t>3</a:t>
            </a:r>
            <a:r>
              <a:rPr lang="nl-NL" altLang="nl-NL"/>
              <a:t> 		partly coated</a:t>
            </a:r>
          </a:p>
          <a:p>
            <a:r>
              <a:rPr lang="nl-NL" altLang="nl-NL"/>
              <a:t>NH</a:t>
            </a:r>
            <a:r>
              <a:rPr lang="nl-NL" altLang="nl-NL" baseline="30000"/>
              <a:t>4</a:t>
            </a:r>
            <a:r>
              <a:rPr lang="nl-NL" altLang="nl-NL"/>
              <a:t> 		partly coated</a:t>
            </a:r>
          </a:p>
          <a:p>
            <a:r>
              <a:rPr lang="nl-NL" altLang="nl-NL"/>
              <a:t>P</a:t>
            </a:r>
            <a:r>
              <a:rPr lang="nl-NL" altLang="nl-NL" baseline="-25000"/>
              <a:t>2</a:t>
            </a:r>
            <a:r>
              <a:rPr lang="nl-NL" altLang="nl-NL"/>
              <a:t>O</a:t>
            </a:r>
            <a:r>
              <a:rPr lang="nl-NL" altLang="nl-NL" baseline="-25000"/>
              <a:t>5</a:t>
            </a:r>
            <a:r>
              <a:rPr lang="nl-NL" altLang="nl-NL"/>
              <a:t> 		partly coated</a:t>
            </a:r>
          </a:p>
          <a:p>
            <a:r>
              <a:rPr lang="nl-NL" altLang="nl-NL"/>
              <a:t>K</a:t>
            </a:r>
            <a:r>
              <a:rPr lang="nl-NL" altLang="nl-NL" baseline="-25000"/>
              <a:t>2</a:t>
            </a:r>
            <a:r>
              <a:rPr lang="nl-NL" altLang="nl-NL"/>
              <a:t>O 		partly coated</a:t>
            </a:r>
          </a:p>
          <a:p>
            <a:r>
              <a:rPr lang="nl-NL" altLang="nl-NL"/>
              <a:t>MgO 		partly coated</a:t>
            </a:r>
          </a:p>
          <a:p>
            <a:r>
              <a:rPr lang="nl-NL" altLang="nl-NL"/>
              <a:t>Trace elements all coated</a:t>
            </a:r>
          </a:p>
        </p:txBody>
      </p:sp>
    </p:spTree>
    <p:extLst>
      <p:ext uri="{BB962C8B-B14F-4D97-AF65-F5344CB8AC3E}">
        <p14:creationId xmlns:p14="http://schemas.microsoft.com/office/powerpoint/2010/main" val="12607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2000">
                <a:cs typeface="Arial" charset="0"/>
              </a:rPr>
              <a:t>	</a:t>
            </a:r>
            <a:r>
              <a:rPr lang="en-US" altLang="nl-NL" sz="4000">
                <a:cs typeface="Arial" charset="0"/>
              </a:rPr>
              <a:t>Field- Cote®CRF</a:t>
            </a:r>
          </a:p>
        </p:txBody>
      </p:sp>
      <p:graphicFrame>
        <p:nvGraphicFramePr>
          <p:cNvPr id="5734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68313" y="1600200"/>
          <a:ext cx="820578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hart" r:id="rId4" imgW="8410683" imgH="4638568" progId="Excel.Chart.8">
                  <p:embed/>
                </p:oleObj>
              </mc:Choice>
              <mc:Fallback>
                <p:oleObj name="Chart" r:id="rId4" imgW="8410683" imgH="4638568" progId="Excel.Chart.8">
                  <p:embed/>
                  <p:pic>
                    <p:nvPicPr>
                      <p:cNvPr id="573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600200"/>
                        <a:ext cx="8205787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49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25962"/>
          </a:xfrm>
        </p:spPr>
        <p:txBody>
          <a:bodyPr/>
          <a:lstStyle/>
          <a:p>
            <a:pPr marL="0" indent="0">
              <a:buFontTx/>
              <a:buNone/>
            </a:pPr>
            <a:endParaRPr lang="nl-NL" altLang="nl-NL" sz="2400" dirty="0">
              <a:latin typeface="Calibri" pitchFamily="34" charset="0"/>
            </a:endParaRPr>
          </a:p>
          <a:p>
            <a:pPr lvl="2"/>
            <a:endParaRPr lang="nl-NL" altLang="nl-NL" dirty="0"/>
          </a:p>
        </p:txBody>
      </p:sp>
      <p:pic>
        <p:nvPicPr>
          <p:cNvPr id="19459" name="Afbeeldin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388" y="-6629400"/>
            <a:ext cx="15090776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2" y="2492896"/>
            <a:ext cx="3820373" cy="3796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057275"/>
            <a:ext cx="4310062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itel 1"/>
          <p:cNvSpPr>
            <a:spLocks noGrp="1"/>
          </p:cNvSpPr>
          <p:nvPr/>
        </p:nvSpPr>
        <p:spPr bwMode="auto">
          <a:xfrm>
            <a:off x="5003800" y="2349500"/>
            <a:ext cx="3462338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rgbClr val="C00000"/>
                </a:solidFill>
                <a:latin typeface="Calibri" pitchFamily="34" charset="0"/>
              </a:rPr>
              <a:t>Standard</a:t>
            </a:r>
            <a:br>
              <a:rPr lang="nl-NL" altLang="nl-NL" sz="2800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nl-NL" altLang="nl-NL" sz="2800" dirty="0">
                <a:solidFill>
                  <a:schemeClr val="tx2"/>
                </a:solidFill>
                <a:latin typeface="Calibri" pitchFamily="34" charset="0"/>
              </a:rPr>
              <a:t>18+8+12+8,5MgO+TE</a:t>
            </a:r>
            <a:br>
              <a:rPr lang="nl-NL" altLang="nl-NL" sz="2800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nl-NL" altLang="nl-NL" sz="1800" dirty="0">
                <a:solidFill>
                  <a:schemeClr val="tx2"/>
                </a:solidFill>
                <a:latin typeface="Calibri" pitchFamily="34" charset="0"/>
              </a:rPr>
              <a:t>87% of N </a:t>
            </a:r>
            <a:r>
              <a:rPr lang="nl-NL" altLang="nl-NL" sz="1800" dirty="0" err="1">
                <a:solidFill>
                  <a:schemeClr val="tx2"/>
                </a:solidFill>
                <a:latin typeface="Calibri" pitchFamily="34" charset="0"/>
              </a:rPr>
              <a:t>coated</a:t>
            </a:r>
            <a:r>
              <a:rPr lang="nl-NL" altLang="nl-NL" sz="1800" dirty="0">
                <a:solidFill>
                  <a:schemeClr val="tx2"/>
                </a:solidFill>
                <a:latin typeface="Calibri" pitchFamily="34" charset="0"/>
              </a:rPr>
              <a:t> </a:t>
            </a:r>
            <a:br>
              <a:rPr lang="nl-NL" altLang="nl-NL" sz="2800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nl-NL" altLang="nl-NL" sz="2800" dirty="0">
                <a:solidFill>
                  <a:srgbClr val="C00000"/>
                </a:solidFill>
                <a:latin typeface="Calibri" pitchFamily="34" charset="0"/>
              </a:rPr>
              <a:t>Easy Summer</a:t>
            </a:r>
            <a:br>
              <a:rPr lang="nl-NL" altLang="nl-NL" sz="2800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nl-NL" altLang="nl-NL" sz="2800" dirty="0">
                <a:solidFill>
                  <a:schemeClr val="tx2"/>
                </a:solidFill>
                <a:latin typeface="Calibri" pitchFamily="34" charset="0"/>
              </a:rPr>
              <a:t>17+5+13+6MgO+TE</a:t>
            </a:r>
            <a:br>
              <a:rPr lang="nl-NL" altLang="nl-NL" sz="2800" dirty="0">
                <a:solidFill>
                  <a:schemeClr val="tx2"/>
                </a:solidFill>
                <a:latin typeface="Calibri" pitchFamily="34" charset="0"/>
              </a:rPr>
            </a:br>
            <a:r>
              <a:rPr lang="nl-NL" altLang="nl-NL" sz="1800" dirty="0">
                <a:solidFill>
                  <a:schemeClr val="tx2"/>
                </a:solidFill>
                <a:latin typeface="Calibri" pitchFamily="34" charset="0"/>
              </a:rPr>
              <a:t>97% of N </a:t>
            </a:r>
            <a:r>
              <a:rPr lang="nl-NL" altLang="nl-NL" sz="1800" dirty="0" err="1">
                <a:solidFill>
                  <a:schemeClr val="tx2"/>
                </a:solidFill>
                <a:latin typeface="Calibri" pitchFamily="34" charset="0"/>
              </a:rPr>
              <a:t>coated</a:t>
            </a:r>
            <a:r>
              <a:rPr lang="nl-NL" altLang="nl-NL" sz="1800" dirty="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60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Documenten Natalie\Templates\Field-Cote\Engels\Valdis 20102015_Pagina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332656"/>
            <a:ext cx="4248472" cy="5089991"/>
          </a:xfrm>
          <a:noFill/>
        </p:spPr>
      </p:pic>
    </p:spTree>
    <p:extLst>
      <p:ext uri="{BB962C8B-B14F-4D97-AF65-F5344CB8AC3E}">
        <p14:creationId xmlns:p14="http://schemas.microsoft.com/office/powerpoint/2010/main" val="13202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:\Documenten Natalie\Templates\Field-Cote\Engels\Valdis 20102015_Pagina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696" y="260648"/>
            <a:ext cx="5401246" cy="5328591"/>
          </a:xfrm>
          <a:noFill/>
        </p:spPr>
      </p:pic>
    </p:spTree>
    <p:extLst>
      <p:ext uri="{BB962C8B-B14F-4D97-AF65-F5344CB8AC3E}">
        <p14:creationId xmlns:p14="http://schemas.microsoft.com/office/powerpoint/2010/main" val="3029587"/>
      </p:ext>
    </p:extLst>
  </p:cSld>
  <p:clrMapOvr>
    <a:masterClrMapping/>
  </p:clrMapOvr>
  <p:transition spd="slow" advClick="0" advTm="3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altLang="nl-NL" sz="3200">
                <a:latin typeface="Calibri" panose="020F0502020204030204" pitchFamily="34" charset="0"/>
              </a:rPr>
              <a:t>Recommendations vegetables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nl-NL" sz="2400">
                <a:latin typeface="Calibri" panose="020F0502020204030204" pitchFamily="34" charset="0"/>
              </a:rPr>
              <a:t>C.R.F. in Field grown vegetables/strawberries</a:t>
            </a:r>
            <a:br>
              <a:rPr lang="en-GB" altLang="nl-NL" sz="2400">
                <a:latin typeface="Calibri" panose="020F0502020204030204" pitchFamily="34" charset="0"/>
              </a:rPr>
            </a:br>
            <a:endParaRPr lang="en-GB" altLang="nl-NL" sz="2400">
              <a:latin typeface="Calibri" panose="020F0502020204030204" pitchFamily="34" charset="0"/>
            </a:endParaRPr>
          </a:p>
          <a:p>
            <a:pPr eaLnBrk="1" hangingPunct="1"/>
            <a:r>
              <a:rPr lang="en-GB" altLang="nl-NL" sz="2400">
                <a:latin typeface="Calibri" panose="020F0502020204030204" pitchFamily="34" charset="0"/>
              </a:rPr>
              <a:t>Field-Cote®CRF 18+8+12+8,5MgO+Te 6M</a:t>
            </a:r>
          </a:p>
          <a:p>
            <a:pPr eaLnBrk="1" hangingPunct="1">
              <a:buFontTx/>
              <a:buNone/>
            </a:pPr>
            <a:endParaRPr lang="en-GB" altLang="nl-NL" sz="240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GB" altLang="nl-NL" sz="240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GB" altLang="nl-NL" sz="240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GB" altLang="nl-NL" sz="24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6510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613294" cy="106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64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3899891" cy="55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2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inhoud 9"/>
          <p:cNvSpPr>
            <a:spLocks noGrp="1"/>
          </p:cNvSpPr>
          <p:nvPr>
            <p:ph idx="1"/>
          </p:nvPr>
        </p:nvSpPr>
        <p:spPr>
          <a:xfrm>
            <a:off x="323850" y="458788"/>
            <a:ext cx="8686800" cy="5651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dirty="0">
                <a:latin typeface="Bookman Old Style" pitchFamily="18" charset="0"/>
              </a:rPr>
              <a:t>	</a:t>
            </a:r>
            <a:r>
              <a:rPr lang="nl-NL" altLang="nl-NL" dirty="0" err="1">
                <a:cs typeface="Arial" charset="0"/>
              </a:rPr>
              <a:t>Locations</a:t>
            </a:r>
            <a:r>
              <a:rPr lang="nl-NL" altLang="nl-NL" dirty="0">
                <a:cs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nl-NL" altLang="nl-NL" sz="20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000" dirty="0">
                <a:cs typeface="Arial" charset="0"/>
              </a:rPr>
              <a:t>    		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000" dirty="0">
                <a:cs typeface="Arial" charset="0"/>
              </a:rPr>
              <a:t>		</a:t>
            </a:r>
            <a:r>
              <a:rPr lang="nl-NL" altLang="nl-NL" sz="2400" dirty="0" err="1">
                <a:cs typeface="Arial" charset="0"/>
              </a:rPr>
              <a:t>Mivena</a:t>
            </a:r>
            <a:r>
              <a:rPr lang="nl-NL" altLang="nl-NL" sz="2400" dirty="0">
                <a:cs typeface="Arial" charset="0"/>
              </a:rPr>
              <a:t> Office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400" dirty="0">
                <a:cs typeface="Arial" charset="0"/>
              </a:rPr>
              <a:t>    		</a:t>
            </a:r>
            <a:r>
              <a:rPr lang="nl-NL" altLang="nl-NL" sz="2400" dirty="0" err="1">
                <a:cs typeface="Arial" charset="0"/>
              </a:rPr>
              <a:t>Sprangseweg</a:t>
            </a:r>
            <a:r>
              <a:rPr lang="nl-NL" altLang="nl-NL" sz="2400" dirty="0">
                <a:cs typeface="Arial" charset="0"/>
              </a:rPr>
              <a:t> 13c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400" dirty="0">
                <a:cs typeface="Arial" charset="0"/>
              </a:rPr>
              <a:t>    		5144 NV Waalwijk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400" dirty="0">
                <a:cs typeface="Arial" charset="0"/>
              </a:rPr>
              <a:t>		The Netherlands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nl-NL" altLang="nl-NL" sz="24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400" dirty="0">
                <a:cs typeface="Arial" charset="0"/>
              </a:rPr>
              <a:t>		</a:t>
            </a:r>
            <a:r>
              <a:rPr lang="nl-NL" altLang="nl-NL" sz="2400" dirty="0" err="1">
                <a:cs typeface="Arial" charset="0"/>
              </a:rPr>
              <a:t>Mivena</a:t>
            </a:r>
            <a:r>
              <a:rPr lang="nl-NL" altLang="nl-NL" sz="2400" dirty="0">
                <a:cs typeface="Arial" charset="0"/>
              </a:rPr>
              <a:t> </a:t>
            </a:r>
            <a:r>
              <a:rPr lang="nl-NL" altLang="nl-NL" sz="2400" dirty="0" err="1">
                <a:cs typeface="Arial" charset="0"/>
              </a:rPr>
              <a:t>Factory</a:t>
            </a:r>
            <a:endParaRPr lang="nl-NL" altLang="nl-NL" sz="24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400" dirty="0">
                <a:cs typeface="Arial" charset="0"/>
              </a:rPr>
              <a:t>		Ankerkade 154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400" dirty="0">
                <a:cs typeface="Arial" charset="0"/>
              </a:rPr>
              <a:t>		6222 NM Maastricht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400" dirty="0">
                <a:cs typeface="Arial" charset="0"/>
              </a:rPr>
              <a:t>		The Netherlands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nl-NL" altLang="nl-NL" sz="2000" dirty="0">
                <a:cs typeface="Arial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nl-NL" altLang="nl-NL" sz="2400" dirty="0">
              <a:latin typeface="Bookman Old Style" pitchFamily="18" charset="0"/>
            </a:endParaRPr>
          </a:p>
        </p:txBody>
      </p:sp>
      <p:pic>
        <p:nvPicPr>
          <p:cNvPr id="14339" name="Picture 4" descr="Fa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3573463"/>
            <a:ext cx="30972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C:\Users\stefan\AppData\Local\Microsoft\Windows\Temporary Internet Files\Content.Outlook\ZWWZYG0N\20150203_1355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977900"/>
            <a:ext cx="30972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en-US" dirty="0" err="1"/>
              <a:t>All</a:t>
            </a:r>
            <a:r>
              <a:rPr lang="nl-NL" altLang="en-US" dirty="0"/>
              <a:t> </a:t>
            </a:r>
            <a:r>
              <a:rPr lang="nl-NL" altLang="en-US" dirty="0" err="1"/>
              <a:t>nutrients</a:t>
            </a:r>
            <a:r>
              <a:rPr lang="nl-NL" altLang="en-US" dirty="0"/>
              <a:t> are 100% </a:t>
            </a:r>
            <a:r>
              <a:rPr lang="nl-NL" altLang="en-US" dirty="0" err="1"/>
              <a:t>coated</a:t>
            </a:r>
            <a:endParaRPr lang="nl-NL" altLang="en-US" dirty="0"/>
          </a:p>
          <a:p>
            <a:r>
              <a:rPr lang="nl-NL" altLang="en-US" dirty="0"/>
              <a:t>N+P+K +</a:t>
            </a:r>
            <a:r>
              <a:rPr lang="nl-NL" altLang="en-US" dirty="0" err="1"/>
              <a:t>MgO</a:t>
            </a:r>
            <a:endParaRPr lang="nl-NL" altLang="en-US" dirty="0"/>
          </a:p>
          <a:p>
            <a:r>
              <a:rPr lang="nl-NL" altLang="en-US" dirty="0" err="1"/>
              <a:t>Longevities</a:t>
            </a:r>
            <a:r>
              <a:rPr lang="nl-NL" altLang="en-US" dirty="0"/>
              <a:t> 4, 6, 8, 12, 16 </a:t>
            </a:r>
            <a:r>
              <a:rPr lang="nl-NL" altLang="en-US" dirty="0" err="1"/>
              <a:t>Months</a:t>
            </a:r>
            <a:endParaRPr lang="nl-NL" altLang="en-US" dirty="0"/>
          </a:p>
          <a:p>
            <a:r>
              <a:rPr lang="nl-NL" altLang="en-US" dirty="0"/>
              <a:t>Uniform </a:t>
            </a:r>
            <a:r>
              <a:rPr lang="nl-NL" altLang="en-US" dirty="0" err="1"/>
              <a:t>size</a:t>
            </a:r>
            <a:r>
              <a:rPr lang="nl-NL" altLang="en-US" dirty="0"/>
              <a:t>: easy </a:t>
            </a:r>
            <a:r>
              <a:rPr lang="nl-NL" altLang="en-US" dirty="0" err="1"/>
              <a:t>mixing</a:t>
            </a:r>
            <a:r>
              <a:rPr lang="nl-NL" altLang="en-US" dirty="0"/>
              <a:t> in compost</a:t>
            </a:r>
          </a:p>
          <a:p>
            <a:pPr marL="0" indent="0">
              <a:buNone/>
            </a:pPr>
            <a:endParaRPr lang="nl-NL" altLang="en-US" dirty="0"/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33375"/>
            <a:ext cx="45656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7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3455988"/>
          </a:xfrm>
        </p:spPr>
        <p:txBody>
          <a:bodyPr/>
          <a:lstStyle/>
          <a:p>
            <a:r>
              <a:rPr lang="nl-NL" altLang="en-US"/>
              <a:t>All nutrients are 100% coated</a:t>
            </a:r>
          </a:p>
          <a:p>
            <a:r>
              <a:rPr lang="nl-NL" altLang="en-US" b="1"/>
              <a:t>N+P+K+MgO+trace elements</a:t>
            </a:r>
          </a:p>
          <a:p>
            <a:r>
              <a:rPr lang="nl-NL" altLang="en-US"/>
              <a:t>Longevities 4, 6, 8, 12, 16 Months</a:t>
            </a:r>
          </a:p>
          <a:p>
            <a:r>
              <a:rPr lang="nl-NL" altLang="en-US"/>
              <a:t>Uniform size -&gt; easy mixing in compost</a:t>
            </a:r>
          </a:p>
          <a:p>
            <a:endParaRPr lang="nl-NL" altLang="en-US"/>
          </a:p>
          <a:p>
            <a:endParaRPr lang="nl-NL" altLang="en-US"/>
          </a:p>
        </p:txBody>
      </p:sp>
      <p:pic>
        <p:nvPicPr>
          <p:cNvPr id="124932" name="Picture 3" descr="horti-cote pl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333375"/>
            <a:ext cx="6831013" cy="1163638"/>
          </a:xfrm>
        </p:spPr>
      </p:pic>
    </p:spTree>
    <p:extLst>
      <p:ext uri="{BB962C8B-B14F-4D97-AF65-F5344CB8AC3E}">
        <p14:creationId xmlns:p14="http://schemas.microsoft.com/office/powerpoint/2010/main" val="179619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4767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S:\Algemeen\Afbeeldingen\Afbeeldingen 2010\Afbeelding 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391" y="1628800"/>
            <a:ext cx="4113471" cy="3404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Products for the Market  </a:t>
            </a:r>
          </a:p>
        </p:txBody>
      </p:sp>
      <p:sp>
        <p:nvSpPr>
          <p:cNvPr id="3" name="Ondertitel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nl-NL" sz="7200" b="1" dirty="0" err="1"/>
              <a:t>Horti-Cote</a:t>
            </a:r>
            <a:r>
              <a:rPr lang="nl-NL" sz="7200" b="1" dirty="0"/>
              <a:t>® / </a:t>
            </a:r>
            <a:r>
              <a:rPr lang="nl-NL" sz="7200" b="1" dirty="0" err="1"/>
              <a:t>Horti-Cote</a:t>
            </a:r>
            <a:r>
              <a:rPr lang="nl-NL" sz="7200" b="1" dirty="0"/>
              <a:t> plus®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nl-NL" sz="7200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nl-NL" sz="72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nl-NL" sz="7200" dirty="0" err="1"/>
              <a:t>Longevity</a:t>
            </a:r>
            <a:r>
              <a:rPr lang="nl-NL" sz="7200" dirty="0"/>
              <a:t>: 2-4-6-8-12 M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nl-NL" sz="72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nl-NL" sz="7200" dirty="0"/>
              <a:t>Analyses: 	</a:t>
            </a:r>
            <a:r>
              <a:rPr lang="nl-NL" sz="7200" dirty="0" err="1"/>
              <a:t>Normal</a:t>
            </a:r>
            <a:r>
              <a:rPr lang="nl-NL" sz="7200" dirty="0"/>
              <a:t>  16+6+12 + 2+ </a:t>
            </a:r>
            <a:r>
              <a:rPr lang="nl-NL" sz="7200" dirty="0" err="1"/>
              <a:t>traces</a:t>
            </a:r>
            <a:endParaRPr lang="nl-NL" sz="7200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nl-NL" sz="7200" dirty="0"/>
              <a:t>		High K 14+10+18+ </a:t>
            </a:r>
            <a:r>
              <a:rPr lang="nl-NL" sz="7200" dirty="0" err="1"/>
              <a:t>MgO</a:t>
            </a:r>
            <a:r>
              <a:rPr lang="nl-NL" sz="7200" dirty="0"/>
              <a:t>+ </a:t>
            </a:r>
            <a:r>
              <a:rPr lang="nl-NL" sz="7200" dirty="0" err="1"/>
              <a:t>traces</a:t>
            </a:r>
            <a:r>
              <a:rPr lang="nl-NL" sz="72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nl-NL" sz="7200" dirty="0"/>
              <a:t>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nl-NL" sz="7200" dirty="0" err="1"/>
              <a:t>Coated</a:t>
            </a:r>
            <a:r>
              <a:rPr lang="nl-NL" sz="7200" dirty="0"/>
              <a:t> </a:t>
            </a:r>
            <a:r>
              <a:rPr lang="nl-NL" sz="7200" dirty="0" err="1"/>
              <a:t>fraction</a:t>
            </a:r>
            <a:r>
              <a:rPr lang="nl-NL" sz="7200" dirty="0"/>
              <a:t>:  100% (no </a:t>
            </a:r>
            <a:r>
              <a:rPr lang="nl-NL" sz="7200" dirty="0" err="1"/>
              <a:t>Urea</a:t>
            </a:r>
            <a:r>
              <a:rPr lang="nl-NL" sz="7200" dirty="0"/>
              <a:t>)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nl-NL" sz="72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nl-NL" sz="7200" dirty="0" err="1"/>
              <a:t>Size</a:t>
            </a:r>
            <a:r>
              <a:rPr lang="nl-NL" sz="7200" dirty="0"/>
              <a:t>: 1-3 mm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nl-NL" sz="72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nl-NL" sz="7200" dirty="0" err="1"/>
              <a:t>Competition</a:t>
            </a:r>
            <a:r>
              <a:rPr lang="nl-NL" sz="7200" dirty="0"/>
              <a:t>: </a:t>
            </a:r>
            <a:r>
              <a:rPr lang="nl-NL" sz="7200" dirty="0" err="1"/>
              <a:t>Osmocote</a:t>
            </a:r>
            <a:r>
              <a:rPr lang="nl-NL" sz="7200" dirty="0"/>
              <a:t>/ </a:t>
            </a:r>
            <a:r>
              <a:rPr lang="nl-NL" sz="7200" dirty="0" err="1"/>
              <a:t>Multicote</a:t>
            </a:r>
            <a:r>
              <a:rPr lang="nl-NL" sz="7200" dirty="0"/>
              <a:t>/ </a:t>
            </a:r>
            <a:r>
              <a:rPr lang="nl-NL" sz="7200" dirty="0" err="1"/>
              <a:t>Plantacote</a:t>
            </a:r>
            <a:r>
              <a:rPr lang="nl-NL" sz="7200" dirty="0"/>
              <a:t>/ </a:t>
            </a:r>
            <a:r>
              <a:rPr lang="nl-NL" sz="7200" dirty="0" err="1"/>
              <a:t>Basacote</a:t>
            </a:r>
            <a:r>
              <a:rPr lang="nl-NL" sz="7200" dirty="0"/>
              <a:t>/ </a:t>
            </a:r>
            <a:r>
              <a:rPr lang="nl-NL" sz="7200" dirty="0" err="1"/>
              <a:t>Mannacote</a:t>
            </a:r>
            <a:r>
              <a:rPr lang="nl-NL" sz="7200" dirty="0"/>
              <a:t>/ </a:t>
            </a:r>
            <a:r>
              <a:rPr lang="nl-NL" sz="7200" dirty="0" err="1"/>
              <a:t>Ekote</a:t>
            </a:r>
            <a:r>
              <a:rPr lang="nl-NL" sz="7200" dirty="0"/>
              <a:t> / </a:t>
            </a:r>
            <a:r>
              <a:rPr lang="nl-NL" sz="7200" dirty="0" err="1"/>
              <a:t>Nutricote</a:t>
            </a:r>
            <a:r>
              <a:rPr lang="nl-NL" sz="7200" dirty="0"/>
              <a:t>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nl-NL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nl-NL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nl-NL" dirty="0"/>
              <a:t>		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nl-NL" b="1" dirty="0"/>
              <a:t>			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nl-NL" sz="2800" b="1" dirty="0"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nl-NL" sz="2800" b="1" dirty="0">
                <a:latin typeface="Bookman Old Style" pitchFamily="18" charset="0"/>
              </a:rPr>
              <a:t>		</a:t>
            </a:r>
            <a:endParaRPr lang="nl-NL" sz="3800" dirty="0">
              <a:latin typeface="Bookman Old Style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nl-NL" sz="3800" dirty="0">
                <a:latin typeface="Bookman Old Style" pitchFamily="18" charset="0"/>
              </a:rPr>
              <a:t>  			</a:t>
            </a:r>
            <a:endParaRPr lang="nl-NL" dirty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nl-NL" dirty="0"/>
              <a:t>			</a:t>
            </a:r>
            <a:r>
              <a:rPr lang="nl-NL" b="1" dirty="0"/>
              <a:t> 	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nl-NL" b="1" dirty="0"/>
          </a:p>
        </p:txBody>
      </p:sp>
      <p:pic>
        <p:nvPicPr>
          <p:cNvPr id="4" name="Picture 5" descr="Mivena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68344" y="339102"/>
            <a:ext cx="1146691" cy="589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08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Typical Release Pattern 6 M</a:t>
            </a:r>
          </a:p>
        </p:txBody>
      </p:sp>
      <p:pic>
        <p:nvPicPr>
          <p:cNvPr id="1259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44675"/>
            <a:ext cx="8650288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60350"/>
            <a:ext cx="7586663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22074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fbeelding 2" descr="C:\Users\yvette\AppData\Local\Microsoft\Windows\Temporary Internet Files\Content.Outlook\LSRF0CWV\20 Mivena 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4608512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GB" b="1" dirty="0"/>
              <a:t>	</a:t>
            </a:r>
            <a:endParaRPr lang="nl-NL" sz="2100" dirty="0"/>
          </a:p>
          <a:p>
            <a:pPr marL="0" indent="0">
              <a:buFontTx/>
              <a:buNone/>
              <a:defRPr/>
            </a:pPr>
            <a:r>
              <a:rPr lang="en-GB" sz="2100" b="1" dirty="0"/>
              <a:t> </a:t>
            </a:r>
            <a:endParaRPr lang="nl-NL" sz="1800" dirty="0"/>
          </a:p>
          <a:p>
            <a:pPr>
              <a:defRPr/>
            </a:pPr>
            <a:r>
              <a:rPr lang="en-GB" sz="1800" dirty="0"/>
              <a:t> A 100% water soluble fertilizer in water above 8° Celsius</a:t>
            </a:r>
            <a:endParaRPr lang="nl-NL" sz="1800" dirty="0"/>
          </a:p>
          <a:p>
            <a:pPr>
              <a:defRPr/>
            </a:pPr>
            <a:r>
              <a:rPr lang="en-GB" sz="1800" dirty="0"/>
              <a:t> Trace Elements (TE) in chelated form</a:t>
            </a:r>
            <a:endParaRPr lang="nl-NL" sz="1800" dirty="0"/>
          </a:p>
          <a:p>
            <a:pPr>
              <a:defRPr/>
            </a:pPr>
            <a:r>
              <a:rPr lang="en-GB" sz="1800" dirty="0"/>
              <a:t> Fast acting </a:t>
            </a:r>
            <a:endParaRPr lang="nl-NL" sz="1800" dirty="0"/>
          </a:p>
          <a:p>
            <a:pPr>
              <a:defRPr/>
            </a:pPr>
            <a:r>
              <a:rPr lang="en-GB" sz="1800" dirty="0"/>
              <a:t> Leaf and liquid fertilization.</a:t>
            </a:r>
            <a:endParaRPr lang="nl-NL" sz="1800" dirty="0"/>
          </a:p>
          <a:p>
            <a:pPr>
              <a:defRPr/>
            </a:pPr>
            <a:r>
              <a:rPr lang="en-GB" sz="1800" dirty="0"/>
              <a:t> Plants species need trace </a:t>
            </a:r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 for healthy colour and growth</a:t>
            </a:r>
          </a:p>
          <a:p>
            <a:pPr>
              <a:defRPr/>
            </a:pPr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800" dirty="0"/>
              <a:t>All products contain MV10 which is for better uptake of all elements ( </a:t>
            </a:r>
            <a:r>
              <a:rPr lang="en-GB" sz="1800" dirty="0" err="1"/>
              <a:t>Vitamines</a:t>
            </a:r>
            <a:r>
              <a:rPr lang="en-GB" sz="1800" dirty="0"/>
              <a:t> )</a:t>
            </a:r>
          </a:p>
          <a:p>
            <a:pPr>
              <a:defRPr/>
            </a:pPr>
            <a:r>
              <a:rPr lang="en-GB" sz="1800" dirty="0"/>
              <a:t>100% soluble “free flowing” crystalline powder.</a:t>
            </a:r>
            <a:endParaRPr lang="nl-NL" sz="1800" dirty="0"/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8575"/>
            <a:ext cx="50228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55650" y="1844675"/>
            <a:ext cx="7561263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nl-NL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 Important to apply TE regularly .</a:t>
            </a:r>
            <a:r>
              <a:rPr lang="nl-NL" dirty="0"/>
              <a:t>	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b="1" dirty="0"/>
              <a:t> </a:t>
            </a:r>
            <a:r>
              <a:rPr lang="en-GB" dirty="0"/>
              <a:t>Plants are perfectly provided with chelated trace nutrients </a:t>
            </a:r>
          </a:p>
          <a:p>
            <a:pPr>
              <a:defRPr/>
            </a:pPr>
            <a:r>
              <a:rPr lang="en-GB" dirty="0"/>
              <a:t>       (iron, manganese, copper, and zinc) even in poor conditions.</a:t>
            </a:r>
            <a:endParaRPr lang="nl-NL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b="1" dirty="0"/>
              <a:t> </a:t>
            </a:r>
            <a:r>
              <a:rPr lang="en-GB" dirty="0"/>
              <a:t>Free of sodium, chlorine and heavy metals.</a:t>
            </a:r>
            <a:endParaRPr lang="nl-NL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b="1" dirty="0"/>
              <a:t> </a:t>
            </a:r>
            <a:r>
              <a:rPr lang="en-GB" dirty="0"/>
              <a:t>Compositions to suit different needs.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 MV 10 improves the speed of nutrients uptake.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/>
              <a:t> MV 10 leads to a more efficient nutrients uptake.</a:t>
            </a:r>
          </a:p>
          <a:p>
            <a:pPr>
              <a:defRPr/>
            </a:pPr>
            <a:endParaRPr lang="nl-NL" dirty="0"/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8575"/>
            <a:ext cx="50228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720725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dirty="0" err="1"/>
              <a:t>Granusol</a:t>
            </a:r>
            <a:endParaRPr lang="nl-NL" dirty="0"/>
          </a:p>
        </p:txBody>
      </p:sp>
      <p:sp>
        <p:nvSpPr>
          <p:cNvPr id="72707" name="Tijdelijke aanduiding voor inhoud 2"/>
          <p:cNvSpPr>
            <a:spLocks noGrp="1"/>
          </p:cNvSpPr>
          <p:nvPr>
            <p:ph idx="1"/>
          </p:nvPr>
        </p:nvSpPr>
        <p:spPr>
          <a:xfrm>
            <a:off x="1476375" y="1557338"/>
            <a:ext cx="7210425" cy="4568825"/>
          </a:xfrm>
        </p:spPr>
        <p:txBody>
          <a:bodyPr/>
          <a:lstStyle/>
          <a:p>
            <a:pPr marL="914400" lvl="2" indent="0">
              <a:buFontTx/>
              <a:buNone/>
            </a:pPr>
            <a:r>
              <a:rPr lang="nl-NL" altLang="nl-NL" dirty="0"/>
              <a:t>Dry </a:t>
            </a:r>
            <a:r>
              <a:rPr lang="nl-NL" altLang="nl-NL" dirty="0" err="1"/>
              <a:t>powder</a:t>
            </a:r>
            <a:r>
              <a:rPr lang="nl-NL" altLang="nl-NL" dirty="0"/>
              <a:t> </a:t>
            </a:r>
            <a:r>
              <a:rPr lang="nl-NL" altLang="nl-NL" dirty="0" err="1"/>
              <a:t>material</a:t>
            </a:r>
            <a:r>
              <a:rPr lang="nl-NL" altLang="nl-NL" dirty="0"/>
              <a:t> /no liquid </a:t>
            </a:r>
            <a:r>
              <a:rPr lang="nl-NL" altLang="nl-NL" dirty="0" err="1"/>
              <a:t>formulation</a:t>
            </a:r>
            <a:r>
              <a:rPr lang="nl-NL" altLang="nl-NL" dirty="0"/>
              <a:t>.</a:t>
            </a:r>
          </a:p>
          <a:p>
            <a:pPr marL="914400" lvl="2" indent="0">
              <a:buFontTx/>
              <a:buNone/>
            </a:pPr>
            <a:r>
              <a:rPr lang="nl-NL" altLang="nl-NL" dirty="0"/>
              <a:t>No transport of water/ </a:t>
            </a:r>
            <a:r>
              <a:rPr lang="nl-NL" altLang="nl-NL" dirty="0" err="1"/>
              <a:t>avoid</a:t>
            </a:r>
            <a:r>
              <a:rPr lang="nl-NL" altLang="nl-NL" dirty="0"/>
              <a:t> </a:t>
            </a:r>
            <a:r>
              <a:rPr lang="nl-NL" altLang="nl-NL" dirty="0" err="1"/>
              <a:t>cost</a:t>
            </a:r>
            <a:r>
              <a:rPr lang="nl-NL" altLang="nl-NL" dirty="0"/>
              <a:t>.</a:t>
            </a:r>
          </a:p>
          <a:p>
            <a:pPr marL="914400" lvl="2" indent="0">
              <a:buFontTx/>
              <a:buNone/>
            </a:pPr>
            <a:r>
              <a:rPr lang="nl-NL" altLang="nl-NL" dirty="0" err="1"/>
              <a:t>All</a:t>
            </a:r>
            <a:r>
              <a:rPr lang="nl-NL" altLang="nl-NL" dirty="0"/>
              <a:t> </a:t>
            </a:r>
            <a:r>
              <a:rPr lang="nl-NL" altLang="nl-NL" dirty="0" err="1"/>
              <a:t>elements</a:t>
            </a:r>
            <a:r>
              <a:rPr lang="nl-NL" altLang="nl-NL" dirty="0"/>
              <a:t> a 100% water </a:t>
            </a:r>
            <a:r>
              <a:rPr lang="nl-NL" altLang="nl-NL" dirty="0" err="1"/>
              <a:t>soluble</a:t>
            </a:r>
            <a:r>
              <a:rPr lang="nl-NL" altLang="nl-NL" dirty="0"/>
              <a:t> / no </a:t>
            </a:r>
            <a:r>
              <a:rPr lang="nl-NL" altLang="nl-NL" dirty="0" err="1"/>
              <a:t>blockage</a:t>
            </a:r>
            <a:r>
              <a:rPr lang="nl-NL" altLang="nl-NL" dirty="0"/>
              <a:t> of </a:t>
            </a:r>
            <a:r>
              <a:rPr lang="nl-NL" altLang="nl-NL" dirty="0" err="1"/>
              <a:t>elements</a:t>
            </a:r>
            <a:r>
              <a:rPr lang="nl-NL" altLang="nl-NL" dirty="0"/>
              <a:t>/ </a:t>
            </a:r>
            <a:r>
              <a:rPr lang="nl-NL" altLang="nl-NL" dirty="0" err="1"/>
              <a:t>very</a:t>
            </a:r>
            <a:r>
              <a:rPr lang="nl-NL" altLang="nl-NL" dirty="0"/>
              <a:t> </a:t>
            </a:r>
            <a:r>
              <a:rPr lang="nl-NL" altLang="nl-NL" dirty="0" err="1"/>
              <a:t>fast</a:t>
            </a:r>
            <a:r>
              <a:rPr lang="nl-NL" altLang="nl-NL" dirty="0"/>
              <a:t> in solution </a:t>
            </a:r>
          </a:p>
          <a:p>
            <a:pPr marL="914400" lvl="2" indent="0">
              <a:buFontTx/>
              <a:buNone/>
            </a:pP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be</a:t>
            </a:r>
            <a:r>
              <a:rPr lang="nl-NL" altLang="nl-NL" dirty="0"/>
              <a:t> </a:t>
            </a:r>
            <a:r>
              <a:rPr lang="nl-NL" altLang="nl-NL" dirty="0" err="1"/>
              <a:t>used</a:t>
            </a:r>
            <a:r>
              <a:rPr lang="nl-NL" altLang="nl-NL" dirty="0"/>
              <a:t> in </a:t>
            </a:r>
            <a:r>
              <a:rPr lang="nl-NL" altLang="nl-NL" dirty="0" err="1"/>
              <a:t>spraying</a:t>
            </a:r>
            <a:r>
              <a:rPr lang="nl-NL" altLang="nl-NL" dirty="0"/>
              <a:t>/ no </a:t>
            </a:r>
            <a:r>
              <a:rPr lang="nl-NL" altLang="nl-NL" dirty="0" err="1"/>
              <a:t>nossels</a:t>
            </a:r>
            <a:r>
              <a:rPr lang="nl-NL" altLang="nl-NL" dirty="0"/>
              <a:t> </a:t>
            </a:r>
            <a:r>
              <a:rPr lang="nl-NL" altLang="nl-NL" dirty="0" err="1"/>
              <a:t>blockage</a:t>
            </a:r>
            <a:r>
              <a:rPr lang="nl-NL" altLang="nl-NL" dirty="0"/>
              <a:t>.</a:t>
            </a:r>
          </a:p>
          <a:p>
            <a:pPr marL="914400" lvl="2" indent="0">
              <a:buFontTx/>
              <a:buNone/>
            </a:pP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be</a:t>
            </a:r>
            <a:r>
              <a:rPr lang="nl-NL" altLang="nl-NL" dirty="0"/>
              <a:t> </a:t>
            </a:r>
            <a:r>
              <a:rPr lang="nl-NL" altLang="nl-NL" dirty="0" err="1"/>
              <a:t>used</a:t>
            </a:r>
            <a:r>
              <a:rPr lang="nl-NL" altLang="nl-NL" dirty="0"/>
              <a:t> in </a:t>
            </a:r>
            <a:r>
              <a:rPr lang="nl-NL" altLang="nl-NL" dirty="0" err="1"/>
              <a:t>irrigation</a:t>
            </a:r>
            <a:r>
              <a:rPr lang="nl-NL" altLang="nl-NL" dirty="0"/>
              <a:t>/cleaning </a:t>
            </a:r>
            <a:r>
              <a:rPr lang="nl-NL" altLang="nl-NL" dirty="0" err="1"/>
              <a:t>the</a:t>
            </a:r>
            <a:r>
              <a:rPr lang="nl-NL" altLang="nl-NL" dirty="0"/>
              <a:t> system.</a:t>
            </a:r>
          </a:p>
          <a:p>
            <a:pPr marL="914400" lvl="2" indent="0">
              <a:buFontTx/>
              <a:buNone/>
            </a:pPr>
            <a:r>
              <a:rPr lang="nl-NL" altLang="nl-NL" dirty="0"/>
              <a:t>High </a:t>
            </a:r>
            <a:r>
              <a:rPr lang="nl-NL" altLang="nl-NL" dirty="0" err="1"/>
              <a:t>quality</a:t>
            </a:r>
            <a:r>
              <a:rPr lang="nl-NL" altLang="nl-NL" dirty="0"/>
              <a:t> WSF/</a:t>
            </a:r>
            <a:r>
              <a:rPr lang="nl-NL" altLang="nl-NL" dirty="0" err="1"/>
              <a:t>comparable</a:t>
            </a:r>
            <a:r>
              <a:rPr lang="nl-NL" altLang="nl-NL" dirty="0"/>
              <a:t> </a:t>
            </a:r>
            <a:r>
              <a:rPr lang="nl-NL" altLang="nl-NL" dirty="0" err="1"/>
              <a:t>with</a:t>
            </a:r>
            <a:r>
              <a:rPr lang="nl-NL" altLang="nl-NL" dirty="0"/>
              <a:t> </a:t>
            </a:r>
            <a:r>
              <a:rPr lang="nl-NL" altLang="nl-NL" dirty="0" err="1"/>
              <a:t>Millar</a:t>
            </a:r>
            <a:r>
              <a:rPr lang="nl-NL" altLang="nl-NL" dirty="0"/>
              <a:t> </a:t>
            </a:r>
            <a:r>
              <a:rPr lang="nl-NL" altLang="nl-NL" dirty="0" err="1"/>
              <a:t>greenhouse</a:t>
            </a:r>
            <a:r>
              <a:rPr lang="nl-NL" altLang="nl-NL" dirty="0"/>
              <a:t> special </a:t>
            </a:r>
            <a:r>
              <a:rPr lang="nl-NL" altLang="nl-NL" dirty="0" err="1"/>
              <a:t>and</a:t>
            </a:r>
            <a:r>
              <a:rPr lang="nl-NL" altLang="nl-NL" dirty="0"/>
              <a:t> Peters Professional.</a:t>
            </a:r>
          </a:p>
          <a:p>
            <a:pPr marL="914400" lvl="2" indent="0">
              <a:buFontTx/>
              <a:buNone/>
            </a:pPr>
            <a:r>
              <a:rPr lang="nl-NL" altLang="nl-NL" dirty="0" err="1"/>
              <a:t>Economical</a:t>
            </a:r>
            <a:r>
              <a:rPr lang="nl-NL" altLang="nl-NL" dirty="0"/>
              <a:t> in </a:t>
            </a:r>
            <a:r>
              <a:rPr lang="nl-NL" altLang="nl-NL" dirty="0" err="1"/>
              <a:t>use</a:t>
            </a:r>
            <a:r>
              <a:rPr lang="nl-NL" altLang="nl-NL" dirty="0"/>
              <a:t>/ </a:t>
            </a:r>
            <a:r>
              <a:rPr lang="nl-NL" altLang="nl-NL" dirty="0" err="1"/>
              <a:t>less</a:t>
            </a:r>
            <a:r>
              <a:rPr lang="nl-NL" altLang="nl-NL" dirty="0"/>
              <a:t> </a:t>
            </a:r>
            <a:r>
              <a:rPr lang="nl-NL" altLang="nl-NL" dirty="0" err="1"/>
              <a:t>cost</a:t>
            </a:r>
            <a:r>
              <a:rPr lang="nl-NL" altLang="nl-NL" dirty="0"/>
              <a:t> versus </a:t>
            </a:r>
            <a:r>
              <a:rPr lang="nl-NL" altLang="nl-NL" dirty="0" err="1"/>
              <a:t>comparable</a:t>
            </a:r>
            <a:r>
              <a:rPr lang="nl-NL" altLang="nl-NL" dirty="0"/>
              <a:t> </a:t>
            </a:r>
            <a:r>
              <a:rPr lang="nl-NL" altLang="nl-NL" dirty="0" err="1"/>
              <a:t>products</a:t>
            </a:r>
            <a:r>
              <a:rPr lang="nl-NL" alt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886378"/>
      </p:ext>
    </p:extLst>
  </p:cSld>
  <p:clrMapOvr>
    <a:masterClrMapping/>
  </p:clrMapOvr>
  <p:transition spd="slow" advClick="0" advTm="3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nl-NL" sz="3200" cap="none">
                <a:effectLst/>
                <a:latin typeface="Calibri" panose="020F0502020204030204" pitchFamily="34" charset="0"/>
              </a:rPr>
              <a:t>Mission statement Mivena B.V.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3"/>
              </a:buBlip>
            </a:pPr>
            <a:r>
              <a:rPr lang="en-GB" altLang="nl-NL" sz="2800">
                <a:latin typeface="Calibri" panose="020F0502020204030204" pitchFamily="34" charset="0"/>
              </a:rPr>
              <a:t>Mivena develops specialty fertilizers and or technologies to be used in various food/turf and horticultural crops to enable the producers to minimise the pollution and the effect on the environment by fertilizers.</a:t>
            </a:r>
          </a:p>
          <a:p>
            <a:pPr eaLnBrk="1" hangingPunct="1">
              <a:buFontTx/>
              <a:buNone/>
            </a:pPr>
            <a:endParaRPr lang="en-GB" altLang="nl-NL" sz="2800">
              <a:latin typeface="Calibri" panose="020F0502020204030204" pitchFamily="34" charset="0"/>
            </a:endParaRPr>
          </a:p>
          <a:p>
            <a:pPr eaLnBrk="1" hangingPunct="1">
              <a:buFontTx/>
              <a:buBlip>
                <a:blip r:embed="rId3"/>
              </a:buBlip>
            </a:pPr>
            <a:r>
              <a:rPr lang="en-GB" altLang="nl-NL" sz="2800">
                <a:latin typeface="Calibri" panose="020F0502020204030204" pitchFamily="34" charset="0"/>
              </a:rPr>
              <a:t>We will produce, by using these technologies, minimal the same or more yield versus present systems used.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GB" altLang="nl-NL" sz="2800">
              <a:latin typeface="Calibri" panose="020F0502020204030204" pitchFamily="34" charset="0"/>
            </a:endParaRPr>
          </a:p>
        </p:txBody>
      </p:sp>
      <p:pic>
        <p:nvPicPr>
          <p:cNvPr id="4" name="Picture 5" descr="Mivena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286644" y="142852"/>
            <a:ext cx="1528391" cy="785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713794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928688" y="1000125"/>
            <a:ext cx="6929437" cy="5357813"/>
          </a:xfrm>
        </p:spPr>
        <p:txBody>
          <a:bodyPr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100" b="1" dirty="0">
                <a:latin typeface="Calibri" pitchFamily="34" charset="0"/>
              </a:rPr>
              <a:t>Product line summery</a:t>
            </a:r>
            <a:endParaRPr lang="nl-NL" sz="3100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100" b="1" dirty="0" err="1">
                <a:latin typeface="Calibri" pitchFamily="34" charset="0"/>
              </a:rPr>
              <a:t>Granusol®WSF</a:t>
            </a:r>
            <a:endParaRPr lang="nl-NL" sz="3100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 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20 + 20 + 20 + 1MgO + traces          		MV10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20 + 10 + 20 + 1MgO + traces                            MV10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20 + 05 + 30 + 2MgO + traces                            MV10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20 + 05 + 10 + 2MgO + traces                            MV10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20 + 00 + 20 + 2MgO + traces                            MV10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12 + 07 + 24 + 2MgO + 7CaO + traces  	MV10       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10 + 52 + 10 + 1MgO + traces          		MV10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10 + 10 + 30 + 6MgO + traces          		MV10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nl-NL" dirty="0">
                <a:latin typeface="Calibri" pitchFamily="34" charset="0"/>
              </a:rPr>
              <a:t>17+10+17+12CaO+traces                                   MV10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18 + 06 + 26 + 3MgO + traces      		MV10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15 + 05 + 30 + 3MgO + traces	  	MV10       </a:t>
            </a:r>
            <a:endParaRPr lang="nl-NL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dirty="0">
                <a:latin typeface="Calibri" pitchFamily="34" charset="0"/>
              </a:rPr>
              <a:t>07 + 12 + 36 + 3MgO + traces        		</a:t>
            </a:r>
            <a:r>
              <a:rPr lang="en-US" dirty="0" err="1">
                <a:latin typeface="Calibri" pitchFamily="34" charset="0"/>
              </a:rPr>
              <a:t>MV10</a:t>
            </a:r>
            <a:endParaRPr lang="en-US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b="1" dirty="0" err="1">
                <a:latin typeface="Calibri" pitchFamily="34" charset="0"/>
              </a:rPr>
              <a:t>14+8+14+7CaO+3MgO+traces</a:t>
            </a:r>
            <a:r>
              <a:rPr lang="en-US" b="1" dirty="0">
                <a:latin typeface="Calibri" pitchFamily="34" charset="0"/>
              </a:rPr>
              <a:t>		</a:t>
            </a:r>
            <a:r>
              <a:rPr lang="en-US" b="1" dirty="0" err="1">
                <a:latin typeface="Calibri" pitchFamily="34" charset="0"/>
              </a:rPr>
              <a:t>MV10</a:t>
            </a:r>
            <a:r>
              <a:rPr lang="en-US" b="1" dirty="0">
                <a:latin typeface="Calibri" pitchFamily="34" charset="0"/>
              </a:rPr>
              <a:t>	Olives</a:t>
            </a:r>
            <a:endParaRPr lang="nl-NL" b="1" dirty="0">
              <a:latin typeface="Calibri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nl-NL" dirty="0"/>
          </a:p>
        </p:txBody>
      </p:sp>
      <p:pic>
        <p:nvPicPr>
          <p:cNvPr id="71683" name="Picture 2" descr="http://www.mivena.nl/images/granusol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14313"/>
            <a:ext cx="38814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256703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404813"/>
            <a:ext cx="38830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8316912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624045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 </a:t>
            </a:r>
          </a:p>
        </p:txBody>
      </p:sp>
      <p:pic>
        <p:nvPicPr>
          <p:cNvPr id="74755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4613"/>
            <a:ext cx="8459787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404813"/>
            <a:ext cx="38830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238129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:\Documenten Natalie\Templates\Granusol\Engels\Granusol valdis 2015_Pagin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288"/>
            <a:ext cx="4465166" cy="5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1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:\Documenten Natalie\Templates\Granusol\Engels\Granusol valdis 2015_Pagin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968279" cy="570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3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:\Documenten Natalie\Templates\Granusol\Engels\Granusol 2015\Valdis Granusol 2015 Calcium_Pagin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51"/>
            <a:ext cx="4695787" cy="561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8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S:\Documenten Natalie\Templates\Granusol\Engels\Granusol 2015\Valdis Granusol 2015-october-1_Pagin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71438"/>
            <a:ext cx="4801239" cy="678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242651"/>
      </p:ext>
    </p:extLst>
  </p:cSld>
  <p:clrMapOvr>
    <a:masterClrMapping/>
  </p:clrMapOvr>
  <p:transition spd="slow" advClick="0" advTm="3000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S:\Documenten Natalie\Templates\Granusol\Engels\Granusol 2015\Valdis Granusol 2015-october-1_Pagin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5419"/>
            <a:ext cx="5184575" cy="700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374017"/>
      </p:ext>
    </p:extLst>
  </p:cSld>
  <p:clrMapOvr>
    <a:masterClrMapping/>
  </p:clrMapOvr>
  <p:transition spd="slow" advClick="0" advTm="3000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mivena.nl/images/granusol.jpg"/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4724400"/>
            <a:ext cx="3462337" cy="893763"/>
          </a:xfrm>
        </p:spPr>
      </p:pic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17800"/>
            <a:ext cx="3373438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4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2717800"/>
            <a:ext cx="411003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itel 1"/>
          <p:cNvSpPr txBox="1">
            <a:spLocks/>
          </p:cNvSpPr>
          <p:nvPr/>
        </p:nvSpPr>
        <p:spPr bwMode="auto">
          <a:xfrm>
            <a:off x="604838" y="5492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3600" dirty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3600" dirty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3600" dirty="0">
                <a:solidFill>
                  <a:schemeClr val="tx2"/>
                </a:solidFill>
                <a:latin typeface="Calibri" pitchFamily="34" charset="0"/>
              </a:rPr>
              <a:t>Fine-</a:t>
            </a:r>
            <a:r>
              <a:rPr lang="nl-NL" altLang="nl-NL" sz="3600" dirty="0" err="1">
                <a:solidFill>
                  <a:schemeClr val="tx2"/>
                </a:solidFill>
                <a:latin typeface="Calibri" pitchFamily="34" charset="0"/>
              </a:rPr>
              <a:t>tuning</a:t>
            </a:r>
            <a:endParaRPr lang="nl-NL" altLang="nl-NL" sz="4400" dirty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4400" dirty="0">
              <a:solidFill>
                <a:schemeClr val="tx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Field </a:t>
            </a:r>
            <a:r>
              <a:rPr lang="nl-NL" altLang="nl-NL" sz="2400" dirty="0" err="1">
                <a:solidFill>
                  <a:schemeClr val="tx2"/>
                </a:solidFill>
                <a:latin typeface="Calibri" pitchFamily="34" charset="0"/>
              </a:rPr>
              <a:t>Grown</a:t>
            </a: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                                      </a:t>
            </a:r>
            <a:r>
              <a:rPr lang="nl-NL" altLang="nl-NL" sz="2400" dirty="0" err="1">
                <a:solidFill>
                  <a:schemeClr val="tx2"/>
                </a:solidFill>
                <a:latin typeface="Calibri" pitchFamily="34" charset="0"/>
              </a:rPr>
              <a:t>CNS</a:t>
            </a:r>
            <a:r>
              <a:rPr lang="nl-NL" altLang="nl-NL" sz="2400" dirty="0">
                <a:solidFill>
                  <a:schemeClr val="tx2"/>
                </a:solidFill>
                <a:latin typeface="Calibri" pitchFamily="34" charset="0"/>
              </a:rPr>
              <a:t>       </a:t>
            </a:r>
          </a:p>
        </p:txBody>
      </p:sp>
      <p:pic>
        <p:nvPicPr>
          <p:cNvPr id="839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3860800"/>
            <a:ext cx="44450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3860800"/>
            <a:ext cx="44608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stefan\AppData\Local\Microsoft\Windows\Temporary Internet Files\Content.Outlook\ZWWZYG0N\Mivena-logo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872208" cy="12241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29861"/>
      </p:ext>
    </p:extLst>
  </p:cSld>
  <p:clrMapOvr>
    <a:masterClrMapping/>
  </p:clrMapOvr>
  <p:transition spd="slow" advClick="0" advTm="3000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Water </a:t>
            </a:r>
            <a:r>
              <a:rPr lang="nl-NL" dirty="0" err="1"/>
              <a:t>soluble</a:t>
            </a:r>
            <a:r>
              <a:rPr lang="nl-NL" dirty="0"/>
              <a:t> </a:t>
            </a:r>
            <a:r>
              <a:rPr lang="nl-NL" dirty="0" err="1"/>
              <a:t>fertilizer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drip</a:t>
            </a:r>
            <a:r>
              <a:rPr lang="nl-NL" dirty="0"/>
              <a:t> </a:t>
            </a:r>
            <a:r>
              <a:rPr lang="nl-NL" dirty="0" err="1"/>
              <a:t>irrigation</a:t>
            </a:r>
            <a:endParaRPr lang="nl-NL" dirty="0"/>
          </a:p>
          <a:p>
            <a:r>
              <a:rPr lang="nl-NL" dirty="0"/>
              <a:t>Complete </a:t>
            </a:r>
            <a:r>
              <a:rPr lang="nl-NL" dirty="0" err="1"/>
              <a:t>fertilizer</a:t>
            </a:r>
            <a:endParaRPr lang="nl-NL" dirty="0"/>
          </a:p>
          <a:p>
            <a:r>
              <a:rPr lang="nl-NL" dirty="0"/>
              <a:t>Complete range</a:t>
            </a:r>
          </a:p>
          <a:p>
            <a:r>
              <a:rPr lang="nl-NL" dirty="0"/>
              <a:t>Does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contain</a:t>
            </a:r>
            <a:r>
              <a:rPr lang="nl-NL" dirty="0"/>
              <a:t> MV10 </a:t>
            </a:r>
          </a:p>
          <a:p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trace</a:t>
            </a:r>
            <a:r>
              <a:rPr lang="nl-NL" dirty="0"/>
              <a:t> </a:t>
            </a:r>
            <a:r>
              <a:rPr lang="nl-NL" dirty="0" err="1"/>
              <a:t>elements</a:t>
            </a:r>
            <a:r>
              <a:rPr lang="nl-NL" dirty="0"/>
              <a:t> </a:t>
            </a:r>
            <a:r>
              <a:rPr lang="nl-NL" dirty="0" err="1"/>
              <a:t>compared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Granusol</a:t>
            </a:r>
            <a:endParaRPr lang="nl-NL" dirty="0"/>
          </a:p>
          <a:p>
            <a:r>
              <a:rPr lang="nl-NL" dirty="0"/>
              <a:t>Price </a:t>
            </a:r>
            <a:r>
              <a:rPr lang="nl-NL" dirty="0" err="1"/>
              <a:t>competitive</a:t>
            </a:r>
            <a:endParaRPr lang="nl-NL" dirty="0"/>
          </a:p>
          <a:p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suitable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mixing</a:t>
            </a:r>
            <a:r>
              <a:rPr lang="nl-NL" dirty="0"/>
              <a:t> in spray equipment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4"/>
            <a:ext cx="6480720" cy="9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69041"/>
      </p:ext>
    </p:extLst>
  </p:cSld>
  <p:clrMapOvr>
    <a:masterClrMapping/>
  </p:clrMapOvr>
  <p:transition spd="slow" advClick="0" advTm="3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880455" y="2204864"/>
            <a:ext cx="5904656" cy="4366838"/>
          </a:xfrm>
        </p:spPr>
        <p:txBody>
          <a:bodyPr numCol="2">
            <a:normAutofit fontScale="2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6200" dirty="0">
                <a:latin typeface="Bookman Old Style" pitchFamily="18" charset="0"/>
                <a:cs typeface="Arial" charset="0"/>
              </a:rPr>
              <a:t>The Netherlands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en-US" sz="6200" dirty="0">
                <a:latin typeface="Bookman Old Style" pitchFamily="18" charset="0"/>
                <a:cs typeface="Arial" charset="0"/>
              </a:rPr>
              <a:t>Belgium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en-US" sz="6200" dirty="0">
                <a:latin typeface="Bookman Old Style" pitchFamily="18" charset="0"/>
                <a:cs typeface="Arial" charset="0"/>
              </a:rPr>
              <a:t>Luxemburg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Germany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United </a:t>
            </a:r>
            <a:r>
              <a:rPr lang="nl-NL" sz="6200" dirty="0" err="1">
                <a:latin typeface="Bookman Old Style" pitchFamily="18" charset="0"/>
                <a:cs typeface="Arial" charset="0"/>
              </a:rPr>
              <a:t>Kingdom</a:t>
            </a:r>
            <a:endParaRPr lang="nl-NL" sz="6200" dirty="0">
              <a:latin typeface="Bookman Old Style" pitchFamily="18" charset="0"/>
              <a:cs typeface="Arial" charset="0"/>
            </a:endParaRP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Ireland 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France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Spain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Portugal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Austria 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Switzerland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Ethiopia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endParaRPr lang="nl-NL" sz="6200" dirty="0">
              <a:latin typeface="Bookman Old Style" pitchFamily="18" charset="0"/>
              <a:cs typeface="Arial" charset="0"/>
            </a:endParaRP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endParaRPr lang="nl-NL" sz="6200" dirty="0">
              <a:latin typeface="Bookman Old Style" pitchFamily="18" charset="0"/>
              <a:cs typeface="Arial" charset="0"/>
            </a:endParaRP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Poland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Italy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Estonia 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Bulgaria  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Romania 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Turkey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Greece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 err="1">
                <a:latin typeface="Bookman Old Style" pitchFamily="18" charset="0"/>
                <a:cs typeface="Arial" charset="0"/>
              </a:rPr>
              <a:t>Czech</a:t>
            </a:r>
            <a:r>
              <a:rPr lang="nl-NL" sz="6200" dirty="0">
                <a:latin typeface="Bookman Old Style" pitchFamily="18" charset="0"/>
                <a:cs typeface="Arial" charset="0"/>
              </a:rPr>
              <a:t> </a:t>
            </a:r>
            <a:r>
              <a:rPr lang="nl-NL" sz="6200" dirty="0" err="1">
                <a:latin typeface="Bookman Old Style" pitchFamily="18" charset="0"/>
                <a:cs typeface="Arial" charset="0"/>
              </a:rPr>
              <a:t>Republic</a:t>
            </a:r>
            <a:endParaRPr lang="nl-NL" sz="6200" dirty="0">
              <a:latin typeface="Bookman Old Style" pitchFamily="18" charset="0"/>
              <a:cs typeface="Arial" charset="0"/>
            </a:endParaRP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Kenia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UAE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Finland</a:t>
            </a:r>
          </a:p>
          <a:p>
            <a:pPr>
              <a:lnSpc>
                <a:spcPct val="120000"/>
              </a:lnSpc>
              <a:buClrTx/>
              <a:buFont typeface="Wingdings" pitchFamily="2" charset="2"/>
              <a:buChar char="§"/>
              <a:defRPr/>
            </a:pPr>
            <a:r>
              <a:rPr lang="nl-NL" sz="6200" dirty="0">
                <a:latin typeface="Bookman Old Style" pitchFamily="18" charset="0"/>
                <a:cs typeface="Arial" charset="0"/>
              </a:rPr>
              <a:t>Tanzania</a:t>
            </a:r>
          </a:p>
          <a:p>
            <a:pPr marL="0" indent="0">
              <a:lnSpc>
                <a:spcPct val="120000"/>
              </a:lnSpc>
              <a:buClrTx/>
              <a:buNone/>
              <a:defRPr/>
            </a:pPr>
            <a:endParaRPr lang="nl-NL" sz="5600" dirty="0">
              <a:latin typeface="Bookman Old Style" pitchFamily="18" charset="0"/>
              <a:cs typeface="Arial" charset="0"/>
            </a:endParaRPr>
          </a:p>
          <a:p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880455" y="861332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err="1">
                <a:latin typeface="Calibri" pitchFamily="34" charset="0"/>
              </a:rPr>
              <a:t>Mivena</a:t>
            </a:r>
            <a:r>
              <a:rPr lang="nl-NL" sz="4000" dirty="0">
                <a:latin typeface="Calibri" pitchFamily="34" charset="0"/>
              </a:rPr>
              <a:t> is </a:t>
            </a:r>
            <a:r>
              <a:rPr lang="nl-NL" sz="4000" dirty="0" err="1">
                <a:latin typeface="Calibri" pitchFamily="34" charset="0"/>
              </a:rPr>
              <a:t>active</a:t>
            </a:r>
            <a:r>
              <a:rPr lang="nl-NL" sz="4000" dirty="0">
                <a:latin typeface="Calibri" pitchFamily="34" charset="0"/>
              </a:rPr>
              <a:t> in: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24944"/>
            <a:ext cx="2998255" cy="21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430021"/>
      </p:ext>
    </p:extLst>
  </p:cSld>
  <p:clrMapOvr>
    <a:masterClrMapping/>
  </p:clrMapOvr>
  <p:transition spd="slow" advClick="0" advTm="3000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06-08-30+2MgO+TE</a:t>
            </a:r>
          </a:p>
          <a:p>
            <a:r>
              <a:rPr lang="nl-NL" dirty="0"/>
              <a:t>10-05-23+2,5MgO+TE</a:t>
            </a:r>
          </a:p>
          <a:p>
            <a:r>
              <a:rPr lang="nl-NL" dirty="0"/>
              <a:t>11-30-11+2MgO+TE</a:t>
            </a:r>
          </a:p>
          <a:p>
            <a:r>
              <a:rPr lang="nl-NL" dirty="0"/>
              <a:t>13-06-24+3MgO+6CaO+TE</a:t>
            </a:r>
          </a:p>
          <a:p>
            <a:r>
              <a:rPr lang="nl-NL" dirty="0"/>
              <a:t>16-06-16+3MgO+6CaO+TE</a:t>
            </a:r>
          </a:p>
          <a:p>
            <a:r>
              <a:rPr lang="nl-NL" dirty="0"/>
              <a:t>18-18-18+2MgO+TE</a:t>
            </a:r>
          </a:p>
          <a:p>
            <a:r>
              <a:rPr lang="nl-NL" dirty="0"/>
              <a:t>25-05-12+2MgO+TE</a:t>
            </a:r>
          </a:p>
          <a:p>
            <a:r>
              <a:rPr lang="nl-NL" dirty="0"/>
              <a:t>15-07-15+2MgO+TE</a:t>
            </a:r>
          </a:p>
          <a:p>
            <a:r>
              <a:rPr lang="nl-NL" dirty="0"/>
              <a:t>18-07-18+2MgO+TE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4636"/>
            <a:ext cx="6624736" cy="109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92699"/>
      </p:ext>
    </p:extLst>
  </p:cSld>
  <p:clrMapOvr>
    <a:masterClrMapping/>
  </p:clrMapOvr>
  <p:transition spd="slow" advClick="0" advTm="3000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Algemeen\13 LOGO'S MERKNAMEN\Logo's merknamen\Logo's merknamen\Hort mix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2952328" cy="14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493966"/>
      </p:ext>
    </p:extLst>
  </p:cSld>
  <p:clrMapOvr>
    <a:masterClrMapping/>
  </p:clrMapOvr>
  <p:transition spd="slow" advClick="0" advTm="3000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54133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Algemeen\13 LOGO'S MERKNAMEN\Logo's merknamen\Logo's merknamen\Hort mix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4"/>
            <a:ext cx="2197608" cy="10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461794" y="2276872"/>
            <a:ext cx="78053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/>
              <a:t>1-4 mm </a:t>
            </a:r>
            <a:r>
              <a:rPr lang="nl-NL" sz="3200" dirty="0" err="1"/>
              <a:t>granul</a:t>
            </a:r>
            <a:endParaRPr lang="nl-NL" sz="3200" dirty="0"/>
          </a:p>
          <a:p>
            <a:pPr marL="285750" indent="-285750">
              <a:buFontTx/>
              <a:buChar char="-"/>
            </a:pPr>
            <a:r>
              <a:rPr lang="nl-NL" sz="3200" dirty="0"/>
              <a:t>Extra </a:t>
            </a:r>
            <a:r>
              <a:rPr lang="nl-NL" sz="3200" dirty="0" err="1"/>
              <a:t>trace</a:t>
            </a:r>
            <a:r>
              <a:rPr lang="nl-NL" sz="3200" dirty="0"/>
              <a:t> </a:t>
            </a:r>
            <a:r>
              <a:rPr lang="nl-NL" sz="3200" dirty="0" err="1"/>
              <a:t>elements</a:t>
            </a:r>
            <a:r>
              <a:rPr lang="nl-NL" sz="3200" dirty="0"/>
              <a:t> </a:t>
            </a:r>
            <a:r>
              <a:rPr lang="nl-NL" sz="3200" dirty="0" err="1"/>
              <a:t>for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open field</a:t>
            </a:r>
          </a:p>
          <a:p>
            <a:pPr marL="285750" indent="-285750">
              <a:buFontTx/>
              <a:buChar char="-"/>
            </a:pPr>
            <a:r>
              <a:rPr lang="nl-NL" sz="3200" dirty="0"/>
              <a:t>Mixture in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potting</a:t>
            </a:r>
            <a:r>
              <a:rPr lang="nl-NL" sz="3200" dirty="0"/>
              <a:t> </a:t>
            </a:r>
            <a:r>
              <a:rPr lang="nl-NL" sz="3200" dirty="0" err="1"/>
              <a:t>soil</a:t>
            </a:r>
            <a:r>
              <a:rPr lang="nl-NL" sz="3200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open field </a:t>
            </a:r>
          </a:p>
        </p:txBody>
      </p:sp>
      <p:pic>
        <p:nvPicPr>
          <p:cNvPr id="1027" name="Picture 3" descr="C:\Users\rutger\AppData\Local\Microsoft\Windows\Temporary Internet Files\Content.Outlook\2UQC4133\20151224_104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3056"/>
            <a:ext cx="3310496" cy="18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4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Plant </a:t>
            </a:r>
            <a:r>
              <a:rPr lang="nl-NL" dirty="0" err="1"/>
              <a:t>Production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/>
              <a:t>Market leader in </a:t>
            </a:r>
            <a:r>
              <a:rPr lang="nl-NL" sz="2800" dirty="0" err="1"/>
              <a:t>the</a:t>
            </a:r>
            <a:r>
              <a:rPr lang="nl-NL" sz="2800" dirty="0"/>
              <a:t> Netherlands </a:t>
            </a:r>
            <a:r>
              <a:rPr lang="nl-NL" sz="2800" dirty="0" err="1"/>
              <a:t>for</a:t>
            </a:r>
            <a:r>
              <a:rPr lang="nl-NL" sz="2800" dirty="0"/>
              <a:t> plant </a:t>
            </a:r>
            <a:r>
              <a:rPr lang="nl-NL" sz="2800" dirty="0" err="1"/>
              <a:t>production</a:t>
            </a:r>
            <a:r>
              <a:rPr lang="nl-NL" sz="2800" dirty="0"/>
              <a:t> </a:t>
            </a:r>
            <a:r>
              <a:rPr lang="nl-NL" sz="2800" dirty="0" err="1"/>
              <a:t>fertiliser</a:t>
            </a:r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r>
              <a:rPr lang="nl-NL" sz="2800" dirty="0" err="1"/>
              <a:t>Fieldcote</a:t>
            </a:r>
            <a:r>
              <a:rPr lang="nl-NL" sz="2800" dirty="0"/>
              <a:t> 18+8+12+8,5+TE 250 kg </a:t>
            </a:r>
            <a:r>
              <a:rPr lang="nl-NL" sz="2800" dirty="0" err="1"/>
              <a:t>before</a:t>
            </a:r>
            <a:r>
              <a:rPr lang="nl-NL" sz="2800" dirty="0"/>
              <a:t> planting </a:t>
            </a:r>
          </a:p>
          <a:p>
            <a:r>
              <a:rPr lang="nl-NL" sz="2800" dirty="0"/>
              <a:t>200 kg 18+8+12+8,5+TE </a:t>
            </a:r>
            <a:r>
              <a:rPr lang="nl-NL" sz="2800" dirty="0" err="1"/>
              <a:t>before</a:t>
            </a:r>
            <a:r>
              <a:rPr lang="nl-NL" sz="2800" dirty="0"/>
              <a:t> </a:t>
            </a:r>
            <a:r>
              <a:rPr lang="nl-NL" sz="2800" dirty="0" err="1"/>
              <a:t>laying</a:t>
            </a:r>
            <a:r>
              <a:rPr lang="nl-NL" sz="2800" dirty="0"/>
              <a:t> </a:t>
            </a:r>
            <a:r>
              <a:rPr lang="nl-NL" sz="2800" dirty="0" err="1"/>
              <a:t>the</a:t>
            </a:r>
            <a:r>
              <a:rPr lang="nl-NL" sz="2800" dirty="0"/>
              <a:t> runners </a:t>
            </a:r>
          </a:p>
          <a:p>
            <a:endParaRPr lang="nl-NL" sz="2800" dirty="0"/>
          </a:p>
          <a:p>
            <a:r>
              <a:rPr lang="nl-NL" sz="2800" dirty="0" err="1"/>
              <a:t>Granusol</a:t>
            </a:r>
            <a:r>
              <a:rPr lang="nl-NL" sz="2800" dirty="0"/>
              <a:t> in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season</a:t>
            </a:r>
            <a:endParaRPr lang="nl-NL" sz="2800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3961"/>
            <a:ext cx="248938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mivena.nl/images/granusol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2" y="5373216"/>
            <a:ext cx="2510870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66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 descr="S:\Algemeen\Afbeeldingen\Aardbeien\Aardbeienfolder\P1030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15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C:\Users\stefan\AppData\Local\Microsoft\Windows\Temporary Internet Files\Content.Outlook\ZWWZYG0N\k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4505548" cy="600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400146"/>
      </p:ext>
    </p:extLst>
  </p:cSld>
  <p:clrMapOvr>
    <a:masterClrMapping/>
  </p:clrMapOvr>
  <p:transition spd="slow" advClick="0" advTm="3000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:\Algemeen\Afbeeldingen\Aardbeien\Aardbeienfolder\DSC00979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5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Algemeen\Afbeeldingen\Aardbeien\Aardbeienfolder\DSC0099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Waiting</a:t>
            </a:r>
            <a:r>
              <a:rPr lang="nl-NL" dirty="0"/>
              <a:t> bed Culture (plant </a:t>
            </a:r>
            <a:r>
              <a:rPr lang="nl-NL" dirty="0" err="1"/>
              <a:t>production</a:t>
            </a:r>
            <a:r>
              <a:rPr lang="nl-NL" dirty="0"/>
              <a:t>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800" dirty="0"/>
          </a:p>
          <a:p>
            <a:r>
              <a:rPr lang="nl-NL" sz="2800" dirty="0" err="1"/>
              <a:t>Fieldcote</a:t>
            </a:r>
            <a:r>
              <a:rPr lang="nl-NL" sz="2800" dirty="0"/>
              <a:t> 18+8+12+8,5+TE 4Mng </a:t>
            </a:r>
          </a:p>
          <a:p>
            <a:pPr>
              <a:buFont typeface="Arial" charset="0"/>
              <a:buChar char="•"/>
            </a:pPr>
            <a:r>
              <a:rPr lang="nl-NL" sz="2800" dirty="0"/>
              <a:t>3-4 gram/ </a:t>
            </a:r>
            <a:r>
              <a:rPr lang="nl-NL" sz="2800" dirty="0" err="1"/>
              <a:t>plants</a:t>
            </a:r>
            <a:r>
              <a:rPr lang="nl-NL" sz="2800" dirty="0"/>
              <a:t>, 300-400 kg/ Ha </a:t>
            </a:r>
          </a:p>
          <a:p>
            <a:pPr>
              <a:buFont typeface="Arial" charset="0"/>
              <a:buChar char="•"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r>
              <a:rPr lang="nl-NL" sz="2800" dirty="0" err="1"/>
              <a:t>Granusol</a:t>
            </a:r>
            <a:r>
              <a:rPr lang="nl-NL" sz="2800" dirty="0"/>
              <a:t> in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season</a:t>
            </a:r>
            <a:endParaRPr lang="nl-NL" sz="2800" dirty="0"/>
          </a:p>
          <a:p>
            <a:r>
              <a:rPr lang="nl-NL" sz="2800" dirty="0"/>
              <a:t>10+52+10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6" y="1484784"/>
            <a:ext cx="248938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mivena.nl/images/granusol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8" y="3284984"/>
            <a:ext cx="2510870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40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/>
          </a:p>
        </p:txBody>
      </p:sp>
      <p:pic>
        <p:nvPicPr>
          <p:cNvPr id="29699" name="Picture 4" descr="Fa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785018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129665"/>
      </p:ext>
    </p:extLst>
  </p:cSld>
  <p:clrMapOvr>
    <a:masterClrMapping/>
  </p:clrMapOvr>
  <p:transition spd="slow" advClick="0" advTm="3000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11693615"/>
      </p:ext>
    </p:extLst>
  </p:cSld>
  <p:clrMapOvr>
    <a:masterClrMapping/>
  </p:clrMapOvr>
  <p:transition spd="slow" advClick="0" advTm="3000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Normal</a:t>
            </a:r>
            <a:r>
              <a:rPr lang="nl-NL" dirty="0"/>
              <a:t> Culture (fruit </a:t>
            </a:r>
            <a:r>
              <a:rPr lang="nl-NL" dirty="0" err="1"/>
              <a:t>production</a:t>
            </a:r>
            <a:r>
              <a:rPr lang="nl-NL" dirty="0"/>
              <a:t>)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800" dirty="0"/>
          </a:p>
          <a:p>
            <a:r>
              <a:rPr lang="nl-NL" sz="2800" dirty="0" err="1"/>
              <a:t>Fieldcote</a:t>
            </a:r>
            <a:r>
              <a:rPr lang="nl-NL" sz="2800" dirty="0"/>
              <a:t> 18+8+12+8,5+TE 8 M </a:t>
            </a:r>
          </a:p>
          <a:p>
            <a:pPr>
              <a:buFont typeface="Arial" charset="0"/>
              <a:buChar char="•"/>
            </a:pPr>
            <a:r>
              <a:rPr lang="nl-NL" sz="2800" dirty="0"/>
              <a:t>15-18 gram/ </a:t>
            </a:r>
            <a:r>
              <a:rPr lang="nl-NL" sz="2800" dirty="0" err="1"/>
              <a:t>plants</a:t>
            </a:r>
            <a:r>
              <a:rPr lang="nl-NL" sz="2800" dirty="0"/>
              <a:t>, 300-400 kg/ Ha </a:t>
            </a:r>
          </a:p>
          <a:p>
            <a:pPr>
              <a:buFont typeface="Arial" charset="0"/>
              <a:buChar char="•"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400" dirty="0" err="1"/>
              <a:t>Granusol</a:t>
            </a:r>
            <a:r>
              <a:rPr lang="nl-NL" sz="2400" dirty="0"/>
              <a:t> in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season</a:t>
            </a:r>
            <a:r>
              <a:rPr lang="nl-NL" sz="2400" dirty="0"/>
              <a:t>:</a:t>
            </a:r>
          </a:p>
          <a:p>
            <a:r>
              <a:rPr lang="nl-NL" sz="2400" dirty="0" err="1"/>
              <a:t>Granusol</a:t>
            </a:r>
            <a:r>
              <a:rPr lang="nl-NL" sz="2400" dirty="0"/>
              <a:t> Red 		12+7+25+2mgo+8CaO+TE</a:t>
            </a:r>
          </a:p>
          <a:p>
            <a:r>
              <a:rPr lang="nl-NL" sz="2400" dirty="0" err="1"/>
              <a:t>Granusol</a:t>
            </a:r>
            <a:r>
              <a:rPr lang="nl-NL" sz="2400" dirty="0"/>
              <a:t> Green 		17+10+17+12CaO+TE</a:t>
            </a:r>
          </a:p>
          <a:p>
            <a:r>
              <a:rPr lang="nl-NL" sz="2400" dirty="0" err="1"/>
              <a:t>Granusol</a:t>
            </a:r>
            <a:r>
              <a:rPr lang="nl-NL" sz="2400" dirty="0"/>
              <a:t> Bleu 		10+10+30+3MgO+3CaO+TE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6" y="1484784"/>
            <a:ext cx="248938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mivena.nl/images/granusol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8" y="3284984"/>
            <a:ext cx="2510870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8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Algemeen\Afbeeldingen\Aardbeien\Aardbeienfolder\P1030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Frigo </a:t>
            </a:r>
            <a:r>
              <a:rPr lang="nl-NL" dirty="0" err="1"/>
              <a:t>plants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800" dirty="0"/>
          </a:p>
          <a:p>
            <a:r>
              <a:rPr lang="nl-NL" sz="2800" dirty="0" err="1"/>
              <a:t>Fieldcote</a:t>
            </a:r>
            <a:r>
              <a:rPr lang="nl-NL" sz="2800" dirty="0"/>
              <a:t> 18+8+12+8,5+TE 4 M </a:t>
            </a:r>
          </a:p>
          <a:p>
            <a:pPr>
              <a:buFont typeface="Arial" charset="0"/>
              <a:buChar char="•"/>
            </a:pPr>
            <a:r>
              <a:rPr lang="nl-NL" sz="2800" dirty="0"/>
              <a:t>10-14 gram/ </a:t>
            </a:r>
            <a:r>
              <a:rPr lang="nl-NL" sz="2800" dirty="0" err="1"/>
              <a:t>plants</a:t>
            </a:r>
            <a:r>
              <a:rPr lang="nl-NL" sz="2800" dirty="0"/>
              <a:t>, 300-400 kg/ Ha </a:t>
            </a:r>
          </a:p>
          <a:p>
            <a:pPr>
              <a:buFont typeface="Arial" charset="0"/>
              <a:buChar char="•"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400" dirty="0" err="1"/>
              <a:t>Granusol</a:t>
            </a:r>
            <a:r>
              <a:rPr lang="nl-NL" sz="2400" dirty="0"/>
              <a:t> in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season</a:t>
            </a:r>
            <a:r>
              <a:rPr lang="nl-NL" sz="2400" dirty="0"/>
              <a:t>:</a:t>
            </a:r>
          </a:p>
          <a:p>
            <a:r>
              <a:rPr lang="nl-NL" sz="2400" dirty="0" err="1"/>
              <a:t>Granusol</a:t>
            </a:r>
            <a:r>
              <a:rPr lang="nl-NL" sz="2400" dirty="0"/>
              <a:t> Red 		12+7+25+2mgo+8CaO+TE</a:t>
            </a:r>
          </a:p>
          <a:p>
            <a:r>
              <a:rPr lang="nl-NL" sz="2400" dirty="0" err="1"/>
              <a:t>Granusol</a:t>
            </a:r>
            <a:r>
              <a:rPr lang="nl-NL" sz="2400" dirty="0"/>
              <a:t> Green 		17+10+17+12CaO+TE</a:t>
            </a:r>
          </a:p>
          <a:p>
            <a:r>
              <a:rPr lang="nl-NL" sz="2400" dirty="0" err="1"/>
              <a:t>Granusol</a:t>
            </a:r>
            <a:r>
              <a:rPr lang="nl-NL" sz="2400" dirty="0"/>
              <a:t> Bleu 		10+10+30+3MgO+3CaO+TE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6" y="1484784"/>
            <a:ext cx="248938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mivena.nl/images/granusol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8" y="3284984"/>
            <a:ext cx="2510870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2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S:\Algemeen\Afbeeldingen\Aardbeien\Aardbeienfolder\foto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S:\Algemeen\Afbeeldingen\Aardbeien\Aardbeienfolder\foto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:\Algemeen\Afbeeldingen\Aardbeien\Aardbeienfolder\foto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S:\Algemeen\Afbeeldingen\Aardbeien\P10008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:\Algemeen\Afbeeldingen\Aardbeien\P10008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4814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4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7" name="Picture 3" descr="S:\Algemeen\Afbeeldingen\Aardbeien\P10008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C:\Users\stefan\AppData\Local\Microsoft\Windows\Temporary Internet Files\Content.Outlook\ZWWZYG0N\20120615_102830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" y="-2"/>
            <a:ext cx="9112910" cy="683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Advantage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Mivena</a:t>
            </a:r>
            <a:r>
              <a:rPr lang="nl-NL" dirty="0"/>
              <a:t> </a:t>
            </a:r>
            <a:r>
              <a:rPr lang="nl-NL" dirty="0" err="1"/>
              <a:t>Fieldgrown</a:t>
            </a:r>
            <a:r>
              <a:rPr lang="nl-NL" dirty="0"/>
              <a:t> system</a:t>
            </a: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628800"/>
            <a:ext cx="2800561" cy="648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2" descr="http://www.mivena.nl/images/granusol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3789040"/>
            <a:ext cx="2818933" cy="7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456403" y="2535287"/>
            <a:ext cx="65774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1 </a:t>
            </a:r>
            <a:r>
              <a:rPr lang="nl-NL" dirty="0" err="1"/>
              <a:t>application</a:t>
            </a:r>
            <a:r>
              <a:rPr lang="nl-NL" dirty="0"/>
              <a:t> per </a:t>
            </a:r>
            <a:r>
              <a:rPr lang="nl-NL" dirty="0" err="1"/>
              <a:t>season</a:t>
            </a:r>
            <a:r>
              <a:rPr lang="nl-NL" dirty="0"/>
              <a:t>,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, </a:t>
            </a:r>
            <a:r>
              <a:rPr lang="nl-NL" dirty="0" err="1"/>
              <a:t>less</a:t>
            </a:r>
            <a:r>
              <a:rPr lang="nl-NL" dirty="0"/>
              <a:t> </a:t>
            </a:r>
            <a:r>
              <a:rPr lang="nl-NL" dirty="0" err="1"/>
              <a:t>cost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apllication</a:t>
            </a:r>
            <a:r>
              <a:rPr lang="nl-NL" dirty="0"/>
              <a:t> 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Duration</a:t>
            </a:r>
            <a:r>
              <a:rPr lang="nl-NL" dirty="0"/>
              <a:t> coating technologie, constant release of </a:t>
            </a:r>
            <a:r>
              <a:rPr lang="nl-NL" dirty="0" err="1"/>
              <a:t>nutrients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nutrients</a:t>
            </a:r>
            <a:r>
              <a:rPr lang="nl-NL" dirty="0"/>
              <a:t> in 1 </a:t>
            </a:r>
            <a:r>
              <a:rPr lang="nl-NL" dirty="0" err="1"/>
              <a:t>fertilser</a:t>
            </a:r>
            <a:r>
              <a:rPr lang="nl-NL" dirty="0"/>
              <a:t> (</a:t>
            </a:r>
            <a:r>
              <a:rPr lang="nl-NL" dirty="0" err="1"/>
              <a:t>nkp</a:t>
            </a:r>
            <a:r>
              <a:rPr lang="nl-NL" dirty="0"/>
              <a:t> + </a:t>
            </a:r>
            <a:r>
              <a:rPr lang="nl-NL" dirty="0" err="1"/>
              <a:t>traces</a:t>
            </a:r>
            <a:r>
              <a:rPr lang="nl-NL" dirty="0"/>
              <a:t> </a:t>
            </a:r>
            <a:r>
              <a:rPr lang="nl-NL" dirty="0" err="1"/>
              <a:t>elements</a:t>
            </a:r>
            <a:r>
              <a:rPr lang="nl-NL" dirty="0"/>
              <a:t>) </a:t>
            </a:r>
          </a:p>
          <a:p>
            <a:pPr marL="285750" indent="-285750">
              <a:buFontTx/>
              <a:buChar char="-"/>
            </a:pPr>
            <a:r>
              <a:rPr lang="nl-NL" dirty="0"/>
              <a:t>Release is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temperature</a:t>
            </a:r>
            <a:r>
              <a:rPr lang="nl-NL" dirty="0"/>
              <a:t> </a:t>
            </a:r>
            <a:r>
              <a:rPr lang="nl-NL" dirty="0" err="1"/>
              <a:t>based</a:t>
            </a: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043608" y="4653136"/>
            <a:ext cx="4906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100% water </a:t>
            </a:r>
            <a:r>
              <a:rPr lang="nl-NL" dirty="0" err="1"/>
              <a:t>soluble</a:t>
            </a:r>
            <a:r>
              <a:rPr lang="nl-NL" dirty="0"/>
              <a:t> </a:t>
            </a:r>
            <a:r>
              <a:rPr lang="nl-NL" dirty="0" err="1"/>
              <a:t>fertilizer</a:t>
            </a:r>
            <a:r>
              <a:rPr lang="nl-NL" dirty="0"/>
              <a:t>, </a:t>
            </a:r>
            <a:r>
              <a:rPr lang="nl-NL" dirty="0" err="1"/>
              <a:t>very</a:t>
            </a:r>
            <a:r>
              <a:rPr lang="nl-NL" dirty="0"/>
              <a:t> pure </a:t>
            </a:r>
          </a:p>
          <a:p>
            <a:pPr marL="285750" indent="-285750">
              <a:buFontTx/>
              <a:buChar char="-"/>
            </a:pPr>
            <a:r>
              <a:rPr lang="nl-NL" dirty="0"/>
              <a:t>Most </a:t>
            </a:r>
            <a:r>
              <a:rPr lang="nl-NL" dirty="0" err="1"/>
              <a:t>trace</a:t>
            </a:r>
            <a:r>
              <a:rPr lang="nl-NL" dirty="0"/>
              <a:t> </a:t>
            </a:r>
            <a:r>
              <a:rPr lang="nl-NL" dirty="0" err="1"/>
              <a:t>elements</a:t>
            </a:r>
            <a:r>
              <a:rPr lang="nl-NL" dirty="0"/>
              <a:t> in </a:t>
            </a:r>
            <a:r>
              <a:rPr lang="nl-NL" dirty="0" err="1"/>
              <a:t>chelated</a:t>
            </a:r>
            <a:r>
              <a:rPr lang="nl-NL" dirty="0"/>
              <a:t> EDTA form</a:t>
            </a:r>
          </a:p>
          <a:p>
            <a:pPr marL="285750" indent="-285750">
              <a:buFontTx/>
              <a:buChar char="-"/>
            </a:pPr>
            <a:r>
              <a:rPr lang="nl-NL" dirty="0"/>
              <a:t>Free of </a:t>
            </a:r>
            <a:r>
              <a:rPr lang="nl-NL" dirty="0" err="1"/>
              <a:t>sodium</a:t>
            </a:r>
            <a:r>
              <a:rPr lang="nl-NL" dirty="0"/>
              <a:t>, chlorine </a:t>
            </a:r>
            <a:r>
              <a:rPr lang="nl-NL" dirty="0" err="1"/>
              <a:t>and</a:t>
            </a:r>
            <a:r>
              <a:rPr lang="nl-NL" dirty="0"/>
              <a:t> heavy </a:t>
            </a:r>
            <a:r>
              <a:rPr lang="nl-NL" dirty="0" err="1"/>
              <a:t>metals</a:t>
            </a:r>
            <a:endParaRPr lang="nl-NL" dirty="0"/>
          </a:p>
          <a:p>
            <a:r>
              <a:rPr lang="nl-NL" dirty="0"/>
              <a:t>-    </a:t>
            </a:r>
            <a:r>
              <a:rPr lang="nl-NL" dirty="0" err="1"/>
              <a:t>All</a:t>
            </a:r>
            <a:r>
              <a:rPr lang="nl-NL" dirty="0"/>
              <a:t> analyse </a:t>
            </a:r>
            <a:r>
              <a:rPr lang="nl-NL" dirty="0" err="1"/>
              <a:t>with</a:t>
            </a:r>
            <a:r>
              <a:rPr lang="nl-NL" dirty="0"/>
              <a:t> mv 10 vitamine pack </a:t>
            </a:r>
          </a:p>
        </p:txBody>
      </p:sp>
    </p:spTree>
    <p:extLst>
      <p:ext uri="{BB962C8B-B14F-4D97-AF65-F5344CB8AC3E}">
        <p14:creationId xmlns:p14="http://schemas.microsoft.com/office/powerpoint/2010/main" val="4807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Drip</a:t>
            </a:r>
            <a:r>
              <a:rPr lang="nl-NL" dirty="0"/>
              <a:t> </a:t>
            </a:r>
            <a:r>
              <a:rPr lang="nl-NL" dirty="0" err="1"/>
              <a:t>irrigation</a:t>
            </a:r>
            <a:r>
              <a:rPr lang="nl-NL" dirty="0"/>
              <a:t> +</a:t>
            </a:r>
          </a:p>
          <a:p>
            <a:r>
              <a:rPr lang="nl-NL" dirty="0"/>
              <a:t>CRF +</a:t>
            </a:r>
          </a:p>
          <a:p>
            <a:r>
              <a:rPr lang="nl-NL" dirty="0"/>
              <a:t>Field-</a:t>
            </a:r>
            <a:r>
              <a:rPr lang="nl-NL" dirty="0" err="1"/>
              <a:t>Cote</a:t>
            </a:r>
            <a:r>
              <a:rPr lang="nl-NL" dirty="0"/>
              <a:t> +</a:t>
            </a: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=</a:t>
            </a:r>
          </a:p>
          <a:p>
            <a:pPr marL="0" indent="0" algn="ctr">
              <a:buNone/>
            </a:pPr>
            <a:r>
              <a:rPr lang="nl-NL" dirty="0" err="1"/>
              <a:t>ideal</a:t>
            </a:r>
            <a:r>
              <a:rPr lang="nl-NL" dirty="0"/>
              <a:t> </a:t>
            </a:r>
            <a:r>
              <a:rPr lang="nl-NL" dirty="0" err="1"/>
              <a:t>combination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4"/>
            <a:ext cx="6480720" cy="9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87178"/>
      </p:ext>
    </p:extLst>
  </p:cSld>
  <p:clrMapOvr>
    <a:masterClrMapping/>
  </p:clrMapOvr>
  <p:transition spd="slow" advClick="0" advTm="3000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Tray </a:t>
            </a:r>
            <a:r>
              <a:rPr lang="nl-NL" dirty="0" err="1"/>
              <a:t>plants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Horticote</a:t>
            </a:r>
            <a:r>
              <a:rPr lang="nl-NL" dirty="0"/>
              <a:t> plus CRF 16+6+11+2MgO 6m</a:t>
            </a:r>
          </a:p>
          <a:p>
            <a:pPr marL="0" indent="0">
              <a:buNone/>
            </a:pPr>
            <a:r>
              <a:rPr lang="nl-NL" dirty="0"/>
              <a:t>3-5 kg / m3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Granusol</a:t>
            </a:r>
            <a:r>
              <a:rPr lang="nl-NL" dirty="0"/>
              <a:t> Red/ Green/ Bleu </a:t>
            </a:r>
          </a:p>
          <a:p>
            <a:endParaRPr lang="nl-NL" dirty="0"/>
          </a:p>
        </p:txBody>
      </p:sp>
      <p:pic>
        <p:nvPicPr>
          <p:cNvPr id="3" name="Picture 3" descr="horti-cote 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72816"/>
            <a:ext cx="3893791" cy="764021"/>
          </a:xfrm>
          <a:prstGeom prst="rect">
            <a:avLst/>
          </a:prstGeom>
        </p:spPr>
      </p:pic>
      <p:pic>
        <p:nvPicPr>
          <p:cNvPr id="4" name="Picture 2" descr="http://www.mivena.nl/images/granusol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93096"/>
            <a:ext cx="3898405" cy="65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tuinkrant.com/tkarchief/tk/2009/lente2009/RHP-keurmer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56792"/>
            <a:ext cx="890548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1412776"/>
            <a:ext cx="6972267" cy="522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kstvak 9"/>
          <p:cNvSpPr txBox="1"/>
          <p:nvPr/>
        </p:nvSpPr>
        <p:spPr>
          <a:xfrm>
            <a:off x="695524" y="40466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err="1">
                <a:latin typeface="Calibri" pitchFamily="34" charset="0"/>
              </a:rPr>
              <a:t>Mivena</a:t>
            </a:r>
            <a:r>
              <a:rPr lang="nl-NL" sz="3600" dirty="0">
                <a:latin typeface="Calibri" pitchFamily="34" charset="0"/>
              </a:rPr>
              <a:t> </a:t>
            </a:r>
            <a:r>
              <a:rPr lang="nl-NL" sz="3600" dirty="0" err="1">
                <a:latin typeface="Calibri" pitchFamily="34" charset="0"/>
              </a:rPr>
              <a:t>production</a:t>
            </a:r>
            <a:r>
              <a:rPr lang="nl-NL" sz="3600" dirty="0">
                <a:latin typeface="Calibri" pitchFamily="34" charset="0"/>
              </a:rPr>
              <a:t> Maastricht</a:t>
            </a:r>
          </a:p>
        </p:txBody>
      </p:sp>
      <p:pic>
        <p:nvPicPr>
          <p:cNvPr id="6" name="Picture 3" descr="C:\Users\stefan\AppData\Local\Microsoft\Windows\Temporary Internet Files\Content.Outlook\ZWWZYG0N\Mivena-logo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872208" cy="12241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5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0" name="Picture 2" descr="S:\Algemeen\Afbeeldingen\Aardbeien\van Genn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9"/>
            <a:ext cx="9144000" cy="686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5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60350"/>
            <a:ext cx="7586663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6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stefan\AppData\Local\Microsoft\Windows\Temporary Internet Files\Content.Outlook\ZWWZYG0N\20120919_10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830" y="809329"/>
            <a:ext cx="6912767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Algemeen\Afbeeldingen\Aardbeien\Aardbeienfolder\P1030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7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l-NL" altLang="en-US" sz="3200">
                <a:solidFill>
                  <a:schemeClr val="tx1"/>
                </a:solidFill>
                <a:latin typeface="Calibri" pitchFamily="34" charset="0"/>
              </a:rPr>
              <a:t>Horti-Cote®Plus root </a:t>
            </a:r>
            <a:r>
              <a:rPr lang="en-GB" altLang="en-US" sz="3200">
                <a:solidFill>
                  <a:schemeClr val="tx1"/>
                </a:solidFill>
                <a:latin typeface="Calibri" pitchFamily="34" charset="0"/>
              </a:rPr>
              <a:t>develop</a:t>
            </a:r>
          </a:p>
        </p:txBody>
      </p:sp>
      <p:pic>
        <p:nvPicPr>
          <p:cNvPr id="38915" name="Picture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773238"/>
            <a:ext cx="6616700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0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1543050" y="915194"/>
          <a:ext cx="6057900" cy="4295775"/>
        </p:xfrm>
        <a:graphic>
          <a:graphicData uri="http://schemas.openxmlformats.org/drawingml/2006/table">
            <a:tbl>
              <a:tblPr/>
              <a:tblGrid>
                <a:gridCol w="733041">
                  <a:extLst>
                    <a:ext uri="{9D8B030D-6E8A-4147-A177-3AD203B41FA5}">
                      <a16:colId xmlns:a16="http://schemas.microsoft.com/office/drawing/2014/main" val="3612563403"/>
                    </a:ext>
                  </a:extLst>
                </a:gridCol>
                <a:gridCol w="2656083">
                  <a:extLst>
                    <a:ext uri="{9D8B030D-6E8A-4147-A177-3AD203B41FA5}">
                      <a16:colId xmlns:a16="http://schemas.microsoft.com/office/drawing/2014/main" val="2003095997"/>
                    </a:ext>
                  </a:extLst>
                </a:gridCol>
                <a:gridCol w="866321">
                  <a:extLst>
                    <a:ext uri="{9D8B030D-6E8A-4147-A177-3AD203B41FA5}">
                      <a16:colId xmlns:a16="http://schemas.microsoft.com/office/drawing/2014/main" val="1697806952"/>
                    </a:ext>
                  </a:extLst>
                </a:gridCol>
                <a:gridCol w="774294">
                  <a:extLst>
                    <a:ext uri="{9D8B030D-6E8A-4147-A177-3AD203B41FA5}">
                      <a16:colId xmlns:a16="http://schemas.microsoft.com/office/drawing/2014/main" val="2274763524"/>
                    </a:ext>
                  </a:extLst>
                </a:gridCol>
                <a:gridCol w="1028161">
                  <a:extLst>
                    <a:ext uri="{9D8B030D-6E8A-4147-A177-3AD203B41FA5}">
                      <a16:colId xmlns:a16="http://schemas.microsoft.com/office/drawing/2014/main" val="975520424"/>
                    </a:ext>
                  </a:extLst>
                </a:gridCol>
              </a:tblGrid>
              <a:tr h="2381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Trayplant fertilization schedule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5247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2368446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 fertilization:                      Horti-cote Plus 16+6+11+2MgO+TE 6M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3-4 kg / 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364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4323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Analyse: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gram / m²: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 / ha: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 N: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6519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95657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20+20+20+1MgO+TE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372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20+20+20+1MgO+TE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3719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12+7+25+2MgO+8CaO+TE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30733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20+10+20+1MgO+TE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4200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12+7+25+2MgO+8CaO+TE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69641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20+10+20+1MgO+TE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44664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12+7+25+2MgO+8CaO+TE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553461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20+10+20+1MgO+TE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24823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12+7+25+2MgO+8CaO+TE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70336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20+10+20+1MgO+TE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00328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12+7+25+2MgO+8CaO+TE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00262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20+10+20+1MgO+TE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04426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Granusol®WSF 12+7+25+2MgO+8CaO+TE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1015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984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67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33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Table</a:t>
            </a:r>
            <a:r>
              <a:rPr lang="nl-NL" dirty="0"/>
              <a:t> </a:t>
            </a:r>
            <a:r>
              <a:rPr lang="nl-NL" dirty="0" err="1"/>
              <a:t>grown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Base of CRF </a:t>
            </a:r>
            <a:r>
              <a:rPr lang="nl-NL" dirty="0" err="1"/>
              <a:t>fertiliser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potting</a:t>
            </a:r>
            <a:r>
              <a:rPr lang="nl-NL" dirty="0"/>
              <a:t> </a:t>
            </a:r>
            <a:r>
              <a:rPr lang="nl-NL" dirty="0" err="1"/>
              <a:t>soil</a:t>
            </a:r>
            <a:endParaRPr lang="nl-NL" dirty="0"/>
          </a:p>
          <a:p>
            <a:r>
              <a:rPr lang="nl-NL" dirty="0"/>
              <a:t>2kg/ m3 </a:t>
            </a:r>
            <a:r>
              <a:rPr lang="nl-NL" dirty="0" err="1"/>
              <a:t>horticote</a:t>
            </a:r>
            <a:r>
              <a:rPr lang="nl-NL" dirty="0"/>
              <a:t> plus 16+6+11 6m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 err="1"/>
              <a:t>Granusol</a:t>
            </a:r>
            <a:r>
              <a:rPr lang="nl-NL" dirty="0"/>
              <a:t> Red/ Green/ Bleu </a:t>
            </a:r>
          </a:p>
          <a:p>
            <a:endParaRPr lang="nl-NL" dirty="0"/>
          </a:p>
        </p:txBody>
      </p:sp>
      <p:pic>
        <p:nvPicPr>
          <p:cNvPr id="3" name="Picture 3" descr="horti-cote p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844824"/>
            <a:ext cx="3893791" cy="692013"/>
          </a:xfrm>
          <a:prstGeom prst="rect">
            <a:avLst/>
          </a:prstGeom>
        </p:spPr>
      </p:pic>
      <p:pic>
        <p:nvPicPr>
          <p:cNvPr id="4" name="Picture 2" descr="http://www.mivena.nl/images/granusol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2" y="4085178"/>
            <a:ext cx="4096593" cy="9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tuinkrant.com/tkarchief/tk/2009/lente2009/RHP-keurmer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56792"/>
            <a:ext cx="890548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 descr="S:\Algemeen\Afbeeldingen\Aardbeien\P10009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C:\Users\stefan\AppData\Local\Microsoft\Windows\Temporary Internet Files\Content.Outlook\ZWWZYG0N\20150703_103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Strawberries</a:t>
            </a:r>
            <a:r>
              <a:rPr lang="nl-NL" dirty="0"/>
              <a:t> in Estonia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r>
              <a:rPr lang="nl-NL" sz="2800" dirty="0"/>
              <a:t>First </a:t>
            </a:r>
            <a:r>
              <a:rPr lang="nl-NL" sz="2800" dirty="0" err="1"/>
              <a:t>year</a:t>
            </a:r>
            <a:r>
              <a:rPr lang="nl-NL" sz="2800" dirty="0"/>
              <a:t> planting in May </a:t>
            </a:r>
          </a:p>
          <a:p>
            <a:r>
              <a:rPr lang="nl-NL" sz="2800" dirty="0"/>
              <a:t>Field </a:t>
            </a:r>
            <a:r>
              <a:rPr lang="nl-NL" sz="2800" dirty="0" err="1"/>
              <a:t>Cote</a:t>
            </a:r>
            <a:r>
              <a:rPr lang="nl-NL" sz="2800" dirty="0"/>
              <a:t> 18+6+12+7MgO+Te 14gr plant 5-6M</a:t>
            </a:r>
          </a:p>
          <a:p>
            <a:endParaRPr lang="nl-NL" sz="2800" dirty="0"/>
          </a:p>
          <a:p>
            <a:r>
              <a:rPr lang="nl-NL" sz="2800" dirty="0"/>
              <a:t>Second </a:t>
            </a:r>
            <a:r>
              <a:rPr lang="nl-NL" sz="2800" dirty="0" err="1"/>
              <a:t>year</a:t>
            </a:r>
            <a:r>
              <a:rPr lang="nl-NL" sz="2800" dirty="0"/>
              <a:t> at Spring time </a:t>
            </a:r>
          </a:p>
          <a:p>
            <a:r>
              <a:rPr lang="nl-NL" sz="2800" dirty="0"/>
              <a:t>Field </a:t>
            </a:r>
            <a:r>
              <a:rPr lang="nl-NL" sz="2800" dirty="0" err="1"/>
              <a:t>Cote</a:t>
            </a:r>
            <a:r>
              <a:rPr lang="nl-NL" sz="2800" dirty="0"/>
              <a:t> 18+6+12+7MgO+Te 12gr plant 5-6M</a:t>
            </a:r>
          </a:p>
          <a:p>
            <a:r>
              <a:rPr lang="nl-NL" sz="2800" dirty="0" err="1"/>
              <a:t>Granusol</a:t>
            </a:r>
            <a:r>
              <a:rPr lang="nl-NL" sz="2800" dirty="0"/>
              <a:t> at </a:t>
            </a:r>
            <a:r>
              <a:rPr lang="nl-NL" sz="2800" dirty="0" err="1"/>
              <a:t>needs</a:t>
            </a:r>
            <a:r>
              <a:rPr lang="nl-NL" sz="2800" dirty="0"/>
              <a:t> of </a:t>
            </a:r>
            <a:r>
              <a:rPr lang="nl-NL" sz="2800" dirty="0" err="1"/>
              <a:t>the</a:t>
            </a:r>
            <a:r>
              <a:rPr lang="nl-NL" sz="2800" dirty="0"/>
              <a:t> plant </a:t>
            </a:r>
          </a:p>
          <a:p>
            <a:pPr marL="0" indent="0" algn="ctr">
              <a:buNone/>
            </a:pPr>
            <a:r>
              <a:rPr lang="nl-NL" sz="2800" dirty="0"/>
              <a:t>Or</a:t>
            </a:r>
          </a:p>
          <a:p>
            <a:r>
              <a:rPr lang="nl-NL" sz="2800" dirty="0"/>
              <a:t>Field </a:t>
            </a:r>
            <a:r>
              <a:rPr lang="nl-NL" sz="2800" dirty="0" err="1"/>
              <a:t>Cote</a:t>
            </a:r>
            <a:r>
              <a:rPr lang="nl-NL" sz="2800" dirty="0"/>
              <a:t> 18+6+12+7MgO+Te 8gr plant 5-6M + </a:t>
            </a:r>
            <a:r>
              <a:rPr lang="nl-NL" sz="2800" dirty="0" err="1"/>
              <a:t>irrigation</a:t>
            </a:r>
            <a:r>
              <a:rPr lang="nl-NL" sz="2800" dirty="0"/>
              <a:t> </a:t>
            </a:r>
            <a:r>
              <a:rPr lang="nl-NL" sz="2800" dirty="0" err="1"/>
              <a:t>with</a:t>
            </a:r>
            <a:r>
              <a:rPr lang="nl-NL" sz="2800" dirty="0"/>
              <a:t> </a:t>
            </a:r>
            <a:r>
              <a:rPr lang="nl-NL" sz="2800" dirty="0" err="1"/>
              <a:t>Granufert</a:t>
            </a:r>
            <a:r>
              <a:rPr lang="nl-NL" sz="2800" dirty="0"/>
              <a:t> </a:t>
            </a:r>
          </a:p>
          <a:p>
            <a:endParaRPr lang="nl-NL" sz="2800" dirty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379045550"/>
      </p:ext>
    </p:extLst>
  </p:cSld>
  <p:clrMapOvr>
    <a:masterClrMapping/>
  </p:clrMapOvr>
  <p:transition spd="slow" advClick="0" advTm="3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4" name="Picture 2" descr="C:\Users\stefan\AppData\Local\Microsoft\Windows\Temporary Internet Files\Content.Outlook\ZWWZYG0N\DSC0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4968552"/>
          </a:xfrm>
        </p:spPr>
        <p:txBody>
          <a:bodyPr/>
          <a:lstStyle/>
          <a:p>
            <a:r>
              <a:rPr lang="nl-NL" sz="2800" dirty="0" err="1"/>
              <a:t>Third</a:t>
            </a:r>
            <a:r>
              <a:rPr lang="nl-NL" sz="2800" dirty="0"/>
              <a:t> </a:t>
            </a:r>
            <a:r>
              <a:rPr lang="nl-NL" sz="2800" dirty="0" err="1"/>
              <a:t>year</a:t>
            </a:r>
            <a:r>
              <a:rPr lang="nl-NL" sz="2800" dirty="0"/>
              <a:t> (last </a:t>
            </a:r>
            <a:r>
              <a:rPr lang="nl-NL" sz="2800" dirty="0" err="1"/>
              <a:t>year</a:t>
            </a:r>
            <a:r>
              <a:rPr lang="nl-NL" sz="2800" dirty="0"/>
              <a:t>)</a:t>
            </a:r>
          </a:p>
          <a:p>
            <a:r>
              <a:rPr lang="nl-NL" sz="2800" dirty="0"/>
              <a:t>Field-</a:t>
            </a:r>
            <a:r>
              <a:rPr lang="nl-NL" sz="2800" dirty="0" err="1"/>
              <a:t>Cote</a:t>
            </a:r>
            <a:r>
              <a:rPr lang="nl-NL" sz="2800" dirty="0"/>
              <a:t> 18+6+12+7MgO+Te 8gr plant 3-4M in Spring time + </a:t>
            </a:r>
            <a:r>
              <a:rPr lang="nl-NL" sz="2800" dirty="0" err="1"/>
              <a:t>Granusol</a:t>
            </a:r>
            <a:r>
              <a:rPr lang="nl-NL" sz="2800" dirty="0"/>
              <a:t> at plant </a:t>
            </a:r>
            <a:r>
              <a:rPr lang="nl-NL" sz="2800" dirty="0" err="1"/>
              <a:t>need</a:t>
            </a:r>
            <a:r>
              <a:rPr lang="nl-NL" sz="2800" dirty="0"/>
              <a:t> </a:t>
            </a:r>
          </a:p>
          <a:p>
            <a:pPr marL="0" indent="0" algn="ctr">
              <a:buNone/>
            </a:pPr>
            <a:r>
              <a:rPr lang="nl-NL" sz="2800" dirty="0"/>
              <a:t>or </a:t>
            </a:r>
          </a:p>
          <a:p>
            <a:r>
              <a:rPr lang="nl-NL" sz="2800" dirty="0"/>
              <a:t> Field-</a:t>
            </a:r>
            <a:r>
              <a:rPr lang="nl-NL" sz="2800" dirty="0" err="1"/>
              <a:t>Cote</a:t>
            </a:r>
            <a:r>
              <a:rPr lang="nl-NL" sz="2800" dirty="0"/>
              <a:t> 18+6+12+7MgO+Te 6gr plant 3-4M in Spring time + </a:t>
            </a:r>
            <a:r>
              <a:rPr lang="nl-NL" sz="2800" dirty="0" err="1"/>
              <a:t>drip</a:t>
            </a:r>
            <a:r>
              <a:rPr lang="nl-NL" sz="2800" dirty="0"/>
              <a:t> </a:t>
            </a:r>
            <a:r>
              <a:rPr lang="nl-NL" sz="2800" dirty="0" err="1"/>
              <a:t>irrigation</a:t>
            </a:r>
            <a:r>
              <a:rPr lang="nl-NL" sz="2800" dirty="0"/>
              <a:t> </a:t>
            </a:r>
            <a:r>
              <a:rPr lang="nl-NL" sz="2800" dirty="0" err="1"/>
              <a:t>with</a:t>
            </a:r>
            <a:r>
              <a:rPr lang="nl-NL" sz="2800" dirty="0"/>
              <a:t> </a:t>
            </a:r>
            <a:r>
              <a:rPr lang="nl-NL" sz="2800" dirty="0" err="1"/>
              <a:t>Granufert</a:t>
            </a:r>
            <a:r>
              <a:rPr lang="nl-NL" sz="28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584115402"/>
      </p:ext>
    </p:extLst>
  </p:cSld>
  <p:clrMapOvr>
    <a:masterClrMapping/>
  </p:clrMapOvr>
  <p:transition spd="slow" advClick="0" advTm="3000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Raspberry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192537"/>
      </p:ext>
    </p:extLst>
  </p:cSld>
  <p:clrMapOvr>
    <a:masterClrMapping/>
  </p:clrMapOvr>
  <p:transition spd="slow" advClick="0" advTm="3000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Raspberry</a:t>
            </a:r>
            <a:r>
              <a:rPr lang="nl-NL" dirty="0"/>
              <a:t> container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28" y="1417638"/>
            <a:ext cx="3394472" cy="452596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8039" y="2554684"/>
            <a:ext cx="5301206" cy="29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Raspberry</a:t>
            </a:r>
            <a:r>
              <a:rPr lang="nl-NL" dirty="0"/>
              <a:t>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235597"/>
              </p:ext>
            </p:extLst>
          </p:nvPr>
        </p:nvGraphicFramePr>
        <p:xfrm>
          <a:off x="827586" y="2060848"/>
          <a:ext cx="6624734" cy="2794341"/>
        </p:xfrm>
        <a:graphic>
          <a:graphicData uri="http://schemas.openxmlformats.org/drawingml/2006/table">
            <a:tbl>
              <a:tblPr/>
              <a:tblGrid>
                <a:gridCol w="1156700">
                  <a:extLst>
                    <a:ext uri="{9D8B030D-6E8A-4147-A177-3AD203B41FA5}">
                      <a16:colId xmlns:a16="http://schemas.microsoft.com/office/drawing/2014/main" val="2179716659"/>
                    </a:ext>
                  </a:extLst>
                </a:gridCol>
                <a:gridCol w="3002745">
                  <a:extLst>
                    <a:ext uri="{9D8B030D-6E8A-4147-A177-3AD203B41FA5}">
                      <a16:colId xmlns:a16="http://schemas.microsoft.com/office/drawing/2014/main" val="1490216413"/>
                    </a:ext>
                  </a:extLst>
                </a:gridCol>
                <a:gridCol w="1717523">
                  <a:extLst>
                    <a:ext uri="{9D8B030D-6E8A-4147-A177-3AD203B41FA5}">
                      <a16:colId xmlns:a16="http://schemas.microsoft.com/office/drawing/2014/main" val="226424059"/>
                    </a:ext>
                  </a:extLst>
                </a:gridCol>
                <a:gridCol w="747766">
                  <a:extLst>
                    <a:ext uri="{9D8B030D-6E8A-4147-A177-3AD203B41FA5}">
                      <a16:colId xmlns:a16="http://schemas.microsoft.com/office/drawing/2014/main" val="1614423425"/>
                    </a:ext>
                  </a:extLst>
                </a:gridCol>
              </a:tblGrid>
              <a:tr h="538990">
                <a:tc gridSpan="3">
                  <a:txBody>
                    <a:bodyPr/>
                    <a:lstStyle/>
                    <a:p>
                      <a:pPr algn="l" fontAlgn="b"/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Raspberry</a:t>
                      </a:r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pots </a:t>
                      </a:r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</a:t>
                      </a:r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fertilisation</a:t>
                      </a:r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tank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803459"/>
                  </a:ext>
                </a:extLst>
              </a:tr>
              <a:tr h="513324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729897"/>
                  </a:ext>
                </a:extLst>
              </a:tr>
              <a:tr h="513324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planting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Horti-Cote CRF 15+6+12+2MgO+Te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2-3 kg / m3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306680"/>
                  </a:ext>
                </a:extLst>
              </a:tr>
              <a:tr h="513324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3-4 weeks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15+10+14+12CaO+Te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0,3-0,5EC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560084"/>
                  </a:ext>
                </a:extLst>
              </a:tr>
              <a:tr h="513324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12+7+24+2MgO+7CaO+Te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0,5EC over water EC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weekly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155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3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Kwanza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936" y="1383111"/>
            <a:ext cx="813935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1601"/>
      </p:ext>
    </p:extLst>
  </p:cSld>
  <p:clrMapOvr>
    <a:masterClrMapping/>
  </p:clrMapOvr>
  <p:transition spd="slow" advClick="0" advTm="3000">
    <p:push dir="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297" y="870045"/>
            <a:ext cx="7737406" cy="516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99679"/>
      </p:ext>
    </p:extLst>
  </p:cSld>
  <p:clrMapOvr>
    <a:masterClrMapping/>
  </p:clrMapOvr>
  <p:transition spd="slow" advClick="0" advTm="3000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461" y="980728"/>
            <a:ext cx="8278339" cy="44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4121"/>
      </p:ext>
    </p:extLst>
  </p:cSld>
  <p:clrMapOvr>
    <a:masterClrMapping/>
  </p:clrMapOvr>
  <p:transition spd="slow" advClick="0" advTm="3000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Raspberry</a:t>
            </a:r>
            <a:r>
              <a:rPr lang="nl-NL" dirty="0"/>
              <a:t> </a:t>
            </a:r>
            <a:r>
              <a:rPr lang="nl-NL" dirty="0" err="1"/>
              <a:t>Fieldgrown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417638"/>
            <a:ext cx="5544616" cy="4161063"/>
          </a:xfrm>
        </p:spPr>
      </p:pic>
      <p:sp>
        <p:nvSpPr>
          <p:cNvPr id="5" name="Tekstvak 4"/>
          <p:cNvSpPr txBox="1"/>
          <p:nvPr/>
        </p:nvSpPr>
        <p:spPr>
          <a:xfrm>
            <a:off x="6616790" y="4932370"/>
            <a:ext cx="2106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Van Hoof-</a:t>
            </a:r>
          </a:p>
          <a:p>
            <a:r>
              <a:rPr lang="nl-NL" dirty="0"/>
              <a:t>Van den </a:t>
            </a:r>
            <a:r>
              <a:rPr lang="nl-NL" dirty="0" err="1"/>
              <a:t>Biggelaar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245633"/>
      </p:ext>
    </p:extLst>
  </p:cSld>
  <p:clrMapOvr>
    <a:masterClrMapping/>
  </p:clrMapOvr>
  <p:transition spd="slow" advClick="0" advTm="3000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Raspberry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275392"/>
              </p:ext>
            </p:extLst>
          </p:nvPr>
        </p:nvGraphicFramePr>
        <p:xfrm>
          <a:off x="1043607" y="1556788"/>
          <a:ext cx="6792293" cy="4262675"/>
        </p:xfrm>
        <a:graphic>
          <a:graphicData uri="http://schemas.openxmlformats.org/drawingml/2006/table">
            <a:tbl>
              <a:tblPr/>
              <a:tblGrid>
                <a:gridCol w="992058">
                  <a:extLst>
                    <a:ext uri="{9D8B030D-6E8A-4147-A177-3AD203B41FA5}">
                      <a16:colId xmlns:a16="http://schemas.microsoft.com/office/drawing/2014/main" val="3536634175"/>
                    </a:ext>
                  </a:extLst>
                </a:gridCol>
                <a:gridCol w="2797604">
                  <a:extLst>
                    <a:ext uri="{9D8B030D-6E8A-4147-A177-3AD203B41FA5}">
                      <a16:colId xmlns:a16="http://schemas.microsoft.com/office/drawing/2014/main" val="1347586808"/>
                    </a:ext>
                  </a:extLst>
                </a:gridCol>
                <a:gridCol w="793647">
                  <a:extLst>
                    <a:ext uri="{9D8B030D-6E8A-4147-A177-3AD203B41FA5}">
                      <a16:colId xmlns:a16="http://schemas.microsoft.com/office/drawing/2014/main" val="3053286845"/>
                    </a:ext>
                  </a:extLst>
                </a:gridCol>
                <a:gridCol w="939148">
                  <a:extLst>
                    <a:ext uri="{9D8B030D-6E8A-4147-A177-3AD203B41FA5}">
                      <a16:colId xmlns:a16="http://schemas.microsoft.com/office/drawing/2014/main" val="4080122927"/>
                    </a:ext>
                  </a:extLst>
                </a:gridCol>
                <a:gridCol w="634918">
                  <a:extLst>
                    <a:ext uri="{9D8B030D-6E8A-4147-A177-3AD203B41FA5}">
                      <a16:colId xmlns:a16="http://schemas.microsoft.com/office/drawing/2014/main" val="2029682333"/>
                    </a:ext>
                  </a:extLst>
                </a:gridCol>
                <a:gridCol w="634918">
                  <a:extLst>
                    <a:ext uri="{9D8B030D-6E8A-4147-A177-3AD203B41FA5}">
                      <a16:colId xmlns:a16="http://schemas.microsoft.com/office/drawing/2014/main" val="1024518653"/>
                    </a:ext>
                  </a:extLst>
                </a:gridCol>
              </a:tblGrid>
              <a:tr h="438812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Raspberry</a:t>
                      </a:r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fieldgrown</a:t>
                      </a:r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l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</a:t>
                      </a:r>
                      <a:r>
                        <a:rPr lang="nl-NL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fertigation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8750272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repeat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10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p/20kg bag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893195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before planting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Horti-Cote Plus 15-6-12+2MgO+Te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gr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274118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5356395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gr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2)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869896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7810862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856667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241786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r>
                        <a:rPr lang="nl-NL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 / 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3)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845369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203996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8756188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812697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spring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Field-Cote 18-8-12+7MgO+Te 8M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 gr/plant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(year 4 +)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107791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17+10+17+12CaO+Te (Green)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876967"/>
                  </a:ext>
                </a:extLst>
              </a:tr>
              <a:tr h="403172"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setting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Granusol WSF 12+7+25+2MgO+8CaO+Te (Red)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kg /ha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nl-NL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times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204179"/>
                  </a:ext>
                </a:extLst>
              </a:tr>
              <a:tr h="222747"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284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5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Blueberry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8225" y="2166739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5364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theme/theme1.xml><?xml version="1.0" encoding="utf-8"?>
<a:theme xmlns:a="http://schemas.openxmlformats.org/drawingml/2006/main" name="Straal">
  <a:themeElements>
    <a:clrScheme name="Straal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Stra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aal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al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al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al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al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al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al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al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a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 France Amiens 2009</Template>
  <TotalTime>7871</TotalTime>
  <Words>1898</Words>
  <Application>Microsoft Office PowerPoint</Application>
  <PresentationFormat>Diavoorstelling (4:3)</PresentationFormat>
  <Paragraphs>835</Paragraphs>
  <Slides>129</Slides>
  <Notes>19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4</vt:i4>
      </vt:variant>
      <vt:variant>
        <vt:lpstr>Diatitels</vt:lpstr>
      </vt:variant>
      <vt:variant>
        <vt:i4>129</vt:i4>
      </vt:variant>
    </vt:vector>
  </HeadingPairs>
  <TitlesOfParts>
    <vt:vector size="141" baseType="lpstr">
      <vt:lpstr>Arial</vt:lpstr>
      <vt:lpstr>Bookman Old Style</vt:lpstr>
      <vt:lpstr>Calibri</vt:lpstr>
      <vt:lpstr>Times New Roman</vt:lpstr>
      <vt:lpstr>Wingdings</vt:lpstr>
      <vt:lpstr>Wingdings 2</vt:lpstr>
      <vt:lpstr>Straal</vt:lpstr>
      <vt:lpstr>Standaardontwerp</vt:lpstr>
      <vt:lpstr>Chart</vt:lpstr>
      <vt:lpstr>Adobe Photoshop Image</vt:lpstr>
      <vt:lpstr>Adobe Acrobat 7.0 Document</vt:lpstr>
      <vt:lpstr>Microsoft Office Excel-grafiek</vt:lpstr>
      <vt:lpstr> </vt:lpstr>
      <vt:lpstr>Presentation</vt:lpstr>
      <vt:lpstr>PowerPoint-presentatie</vt:lpstr>
      <vt:lpstr>PowerPoint-presentatie</vt:lpstr>
      <vt:lpstr>Mission statement Mivena B.V.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Review Technologies Mivena</vt:lpstr>
      <vt:lpstr>PowerPoint-presentatie</vt:lpstr>
      <vt:lpstr>Duration Technology</vt:lpstr>
      <vt:lpstr>PowerPoint-presentatie</vt:lpstr>
      <vt:lpstr>Controlled Release</vt:lpstr>
      <vt:lpstr>CRF :Consistent Quality =  Optimum Performance</vt:lpstr>
      <vt:lpstr>Horticote®Plus CRF</vt:lpstr>
      <vt:lpstr>PowerPoint-presentatie</vt:lpstr>
      <vt:lpstr>Fluid bed coater</vt:lpstr>
      <vt:lpstr>PowerPoint-presentatie</vt:lpstr>
      <vt:lpstr>PowerPoint-presentatie</vt:lpstr>
      <vt:lpstr>Coating methodes</vt:lpstr>
      <vt:lpstr>Granucote®CRF, Horti- Cote®CRF Plus, Field- Cote®CRF</vt:lpstr>
      <vt:lpstr>PowerPoint-presentatie</vt:lpstr>
      <vt:lpstr>Influentual Outside Factors on CRF and SRF Products</vt:lpstr>
      <vt:lpstr>PowerPoint-presentatie</vt:lpstr>
      <vt:lpstr>efficiency crf</vt:lpstr>
      <vt:lpstr>Benefits CRF for environment</vt:lpstr>
      <vt:lpstr>PowerPoint-presentatie</vt:lpstr>
      <vt:lpstr>Field-Cote ® CRF</vt:lpstr>
      <vt:lpstr> Field- Cote®CRF</vt:lpstr>
      <vt:lpstr>PowerPoint-presentatie</vt:lpstr>
      <vt:lpstr>PowerPoint-presentatie</vt:lpstr>
      <vt:lpstr>PowerPoint-presentatie</vt:lpstr>
      <vt:lpstr>Recommendations vegetables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Products for the Market  </vt:lpstr>
      <vt:lpstr>Typical Release Pattern 6 M</vt:lpstr>
      <vt:lpstr>PowerPoint-presentatie</vt:lpstr>
      <vt:lpstr>PowerPoint-presentatie</vt:lpstr>
      <vt:lpstr> </vt:lpstr>
      <vt:lpstr>PowerPoint-presentatie</vt:lpstr>
      <vt:lpstr>Granusol</vt:lpstr>
      <vt:lpstr>PowerPoint-presentatie</vt:lpstr>
      <vt:lpstr> 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Plant Production </vt:lpstr>
      <vt:lpstr>PowerPoint-presentatie</vt:lpstr>
      <vt:lpstr>PowerPoint-presentatie</vt:lpstr>
      <vt:lpstr>PowerPoint-presentatie</vt:lpstr>
      <vt:lpstr>PowerPoint-presentatie</vt:lpstr>
      <vt:lpstr>Waiting bed Culture (plant production)</vt:lpstr>
      <vt:lpstr>PowerPoint-presentatie</vt:lpstr>
      <vt:lpstr>Normal Culture (fruit production) </vt:lpstr>
      <vt:lpstr>PowerPoint-presentatie</vt:lpstr>
      <vt:lpstr>Frigo plants</vt:lpstr>
      <vt:lpstr>PowerPoint-presentatie</vt:lpstr>
      <vt:lpstr>PowerPoint-presentatie</vt:lpstr>
      <vt:lpstr>PowerPoint-presentatie</vt:lpstr>
      <vt:lpstr>Advantage of the Mivena Fieldgrown system</vt:lpstr>
      <vt:lpstr>PowerPoint-presentatie</vt:lpstr>
      <vt:lpstr>Tray plants</vt:lpstr>
      <vt:lpstr>PowerPoint-presentatie</vt:lpstr>
      <vt:lpstr>PowerPoint-presentatie</vt:lpstr>
      <vt:lpstr>PowerPoint-presentatie</vt:lpstr>
      <vt:lpstr>PowerPoint-presentatie</vt:lpstr>
      <vt:lpstr>Horti-Cote®Plus root develop</vt:lpstr>
      <vt:lpstr>PowerPoint-presentatie</vt:lpstr>
      <vt:lpstr>Table grown</vt:lpstr>
      <vt:lpstr>PowerPoint-presentatie</vt:lpstr>
      <vt:lpstr>PowerPoint-presentatie</vt:lpstr>
      <vt:lpstr>Strawberries in Estonia </vt:lpstr>
      <vt:lpstr>PowerPoint-presentatie</vt:lpstr>
      <vt:lpstr>Raspberry</vt:lpstr>
      <vt:lpstr>Raspberry container</vt:lpstr>
      <vt:lpstr>Raspberry </vt:lpstr>
      <vt:lpstr>Kwanza</vt:lpstr>
      <vt:lpstr>PowerPoint-presentatie</vt:lpstr>
      <vt:lpstr>PowerPoint-presentatie</vt:lpstr>
      <vt:lpstr>Raspberry Fieldgrown</vt:lpstr>
      <vt:lpstr>Raspberry</vt:lpstr>
      <vt:lpstr>Blueberry</vt:lpstr>
      <vt:lpstr>Fieldgrown Blueberry</vt:lpstr>
      <vt:lpstr>PowerPoint-presentatie</vt:lpstr>
      <vt:lpstr>Blueberry Fieldgrown</vt:lpstr>
      <vt:lpstr> Blueberry Container fruit production</vt:lpstr>
      <vt:lpstr>Blueberry container fruit production</vt:lpstr>
      <vt:lpstr>Acidifying / basic effect  (g/kg CaCO3)</vt:lpstr>
      <vt:lpstr>Red Currant</vt:lpstr>
      <vt:lpstr>Red currants </vt:lpstr>
      <vt:lpstr>Red Currant de Tienegieter</vt:lpstr>
      <vt:lpstr>Trials Berry Brothers K – Ca – Mg levels</vt:lpstr>
      <vt:lpstr>PowerPoint-presentatie</vt:lpstr>
      <vt:lpstr>Blackberry</vt:lpstr>
      <vt:lpstr>Blackberry</vt:lpstr>
      <vt:lpstr>Blackberry pots</vt:lpstr>
      <vt:lpstr>Blackberry</vt:lpstr>
      <vt:lpstr>Black Currant</vt:lpstr>
      <vt:lpstr>Black Current</vt:lpstr>
      <vt:lpstr>Cooperation with trial stations:</vt:lpstr>
      <vt:lpstr>Trial locations</vt:lpstr>
      <vt:lpstr>Trials Mivena  </vt:lpstr>
      <vt:lpstr>Delphy strawberry fruitprodution</vt:lpstr>
      <vt:lpstr>Trial centre Hoogstraten table grown</vt:lpstr>
      <vt:lpstr>Red Current Trial CAF</vt:lpstr>
      <vt:lpstr>Trials Berry Brothers</vt:lpstr>
      <vt:lpstr>Red Currant de Tienegieter</vt:lpstr>
      <vt:lpstr>PCF Sint Truiden</vt:lpstr>
      <vt:lpstr>BICH trial centre Horst</vt:lpstr>
      <vt:lpstr>PowerPoint-presentatie</vt:lpstr>
      <vt:lpstr>PowerPoint-presentatie</vt:lpstr>
      <vt:lpstr>PowerPoint-presentatie</vt:lpstr>
    </vt:vector>
  </TitlesOfParts>
  <Company>Mivena Holding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stefan</dc:creator>
  <cp:lastModifiedBy>Louis de Kort</cp:lastModifiedBy>
  <cp:revision>408</cp:revision>
  <cp:lastPrinted>2015-12-24T08:23:03Z</cp:lastPrinted>
  <dcterms:created xsi:type="dcterms:W3CDTF">2009-03-30T07:13:55Z</dcterms:created>
  <dcterms:modified xsi:type="dcterms:W3CDTF">2016-08-31T09:54:56Z</dcterms:modified>
</cp:coreProperties>
</file>