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9" r:id="rId2"/>
    <p:sldId id="320" r:id="rId3"/>
    <p:sldId id="354" r:id="rId4"/>
    <p:sldId id="331" r:id="rId5"/>
    <p:sldId id="321" r:id="rId6"/>
    <p:sldId id="332" r:id="rId7"/>
    <p:sldId id="333" r:id="rId8"/>
    <p:sldId id="344" r:id="rId9"/>
    <p:sldId id="345" r:id="rId10"/>
    <p:sldId id="335" r:id="rId11"/>
    <p:sldId id="337" r:id="rId12"/>
    <p:sldId id="338" r:id="rId13"/>
    <p:sldId id="343" r:id="rId14"/>
    <p:sldId id="346" r:id="rId15"/>
    <p:sldId id="339" r:id="rId16"/>
    <p:sldId id="340" r:id="rId17"/>
    <p:sldId id="341" r:id="rId18"/>
    <p:sldId id="342" r:id="rId19"/>
    <p:sldId id="325" r:id="rId20"/>
    <p:sldId id="347" r:id="rId21"/>
    <p:sldId id="348" r:id="rId22"/>
    <p:sldId id="349" r:id="rId23"/>
    <p:sldId id="350" r:id="rId24"/>
    <p:sldId id="352" r:id="rId25"/>
    <p:sldId id="351" r:id="rId26"/>
    <p:sldId id="353" r:id="rId27"/>
    <p:sldId id="356" r:id="rId2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fi-FI" dirty="0" smtClean="0"/>
              <a:t> </a:t>
            </a:r>
            <a:r>
              <a:rPr lang="et-EE" dirty="0" smtClean="0"/>
              <a:t>Hahkhallitusega nakatunud viljade saagi % eri faasides </a:t>
            </a:r>
            <a:endParaRPr lang="fi-FI" dirty="0"/>
          </a:p>
        </c:rich>
      </c:tx>
      <c:layout>
        <c:manualLayout>
          <c:xMode val="edge"/>
          <c:yMode val="edge"/>
          <c:x val="0.18153846153846154"/>
          <c:y val="2.056555269922879E-2"/>
        </c:manualLayout>
      </c:layout>
      <c:overlay val="0"/>
      <c:spPr>
        <a:noFill/>
        <a:ln w="2822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384615384615387E-2"/>
          <c:y val="0.2236503856041131"/>
          <c:w val="0.88923076923076927"/>
          <c:h val="0.52185089974293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Töötlemata</c:v>
                </c:pt>
              </c:strCache>
            </c:strRef>
          </c:tx>
          <c:spPr>
            <a:solidFill>
              <a:srgbClr val="FFCC00"/>
            </a:solidFill>
            <a:ln w="1411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Algus</c:v>
                </c:pt>
                <c:pt idx="1">
                  <c:v>Kõrghooaeg</c:v>
                </c:pt>
                <c:pt idx="2">
                  <c:v>Lõpp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Keemiline</c:v>
                </c:pt>
              </c:strCache>
            </c:strRef>
          </c:tx>
          <c:spPr>
            <a:solidFill>
              <a:srgbClr val="FF0000"/>
            </a:solidFill>
            <a:ln w="1411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Algus</c:v>
                </c:pt>
                <c:pt idx="1">
                  <c:v>Kõrghooaeg</c:v>
                </c:pt>
                <c:pt idx="2">
                  <c:v>Lõpp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1.5</c:v>
                </c:pt>
                <c:pt idx="1">
                  <c:v>3</c:v>
                </c:pt>
                <c:pt idx="2">
                  <c:v>4.3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Prestop Mix </c:v>
                </c:pt>
              </c:strCache>
            </c:strRef>
          </c:tx>
          <c:spPr>
            <a:solidFill>
              <a:srgbClr val="008000"/>
            </a:solidFill>
            <a:ln w="1411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Algus</c:v>
                </c:pt>
                <c:pt idx="1">
                  <c:v>Kõrghooaeg</c:v>
                </c:pt>
                <c:pt idx="2">
                  <c:v>Lõpp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7.5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Integreeritud</c:v>
                </c:pt>
              </c:strCache>
            </c:strRef>
          </c:tx>
          <c:spPr>
            <a:solidFill>
              <a:srgbClr val="FF00FF"/>
            </a:solidFill>
            <a:ln w="1411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Algus</c:v>
                </c:pt>
                <c:pt idx="1">
                  <c:v>Kõrghooaeg</c:v>
                </c:pt>
                <c:pt idx="2">
                  <c:v>Lõpp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0.5</c:v>
                </c:pt>
                <c:pt idx="1">
                  <c:v>1.5</c:v>
                </c:pt>
                <c:pt idx="2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19936"/>
        <c:axId val="36521472"/>
      </c:barChart>
      <c:catAx>
        <c:axId val="3651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t-EE"/>
          </a:p>
        </c:txPr>
        <c:crossAx val="3652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21472"/>
        <c:scaling>
          <c:orientation val="minMax"/>
        </c:scaling>
        <c:delete val="0"/>
        <c:axPos val="l"/>
        <c:majorGridlines>
          <c:spPr>
            <a:ln w="352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t-EE"/>
          </a:p>
        </c:txPr>
        <c:crossAx val="36519936"/>
        <c:crosses val="autoZero"/>
        <c:crossBetween val="between"/>
      </c:valAx>
      <c:spPr>
        <a:solidFill>
          <a:srgbClr val="FFFFFF"/>
        </a:solidFill>
        <a:ln w="14111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615384615384615E-2"/>
          <c:y val="0.92287917737789205"/>
          <c:w val="0.82461538461538464"/>
          <c:h val="6.9408740359897178E-2"/>
        </c:manualLayout>
      </c:layout>
      <c:overlay val="0"/>
      <c:spPr>
        <a:noFill/>
        <a:ln w="28222">
          <a:noFill/>
        </a:ln>
      </c:spPr>
      <c:txPr>
        <a:bodyPr/>
        <a:lstStyle/>
        <a:p>
          <a:pPr>
            <a:defRPr sz="137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t-E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sz="1600" dirty="0" smtClean="0"/>
              <a:t>%</a:t>
            </a:r>
            <a:r>
              <a:rPr lang="fi-FI" sz="1600" baseline="0" dirty="0" smtClean="0"/>
              <a:t> </a:t>
            </a:r>
            <a:r>
              <a:rPr lang="et-EE" sz="1600" baseline="0" dirty="0" smtClean="0"/>
              <a:t>hävinud põhivõrseid augustis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19300098591874"/>
          <c:y val="0.25636475437973338"/>
          <c:w val="0.82653392318092656"/>
          <c:h val="0.5958515900279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Töötlemata</c:v>
                </c:pt>
                <c:pt idx="1">
                  <c:v>Prestop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27.3</c:v>
                </c:pt>
                <c:pt idx="1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0608"/>
        <c:axId val="41554688"/>
      </c:barChart>
      <c:catAx>
        <c:axId val="41540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t-EE"/>
          </a:p>
        </c:txPr>
        <c:crossAx val="41554688"/>
        <c:crosses val="autoZero"/>
        <c:auto val="1"/>
        <c:lblAlgn val="ctr"/>
        <c:lblOffset val="100"/>
        <c:noMultiLvlLbl val="0"/>
      </c:catAx>
      <c:valAx>
        <c:axId val="4155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4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t-EE" sz="1600" baseline="0" dirty="0" smtClean="0"/>
              <a:t>Kõrvalvõrsete keskmine pikkus </a:t>
            </a:r>
            <a:r>
              <a:rPr lang="fi-FI" sz="1600" baseline="0" dirty="0" smtClean="0"/>
              <a:t> </a:t>
            </a:r>
            <a:r>
              <a:rPr lang="fi-FI" sz="1600" baseline="0" dirty="0" smtClean="0"/>
              <a:t>(cm) </a:t>
            </a:r>
            <a:r>
              <a:rPr lang="et-EE" sz="1600" baseline="0" dirty="0" smtClean="0"/>
              <a:t>juuli lõpus </a:t>
            </a:r>
            <a:endParaRPr lang="en-US" sz="1600" dirty="0"/>
          </a:p>
        </c:rich>
      </c:tx>
      <c:layout>
        <c:manualLayout>
          <c:xMode val="edge"/>
          <c:yMode val="edge"/>
          <c:x val="0.12848932423146397"/>
          <c:y val="2.78477829948719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11649322914737"/>
          <c:y val="0.31118728036066162"/>
          <c:w val="0.82869033070399589"/>
          <c:h val="0.53478305042129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Töötlemata</c:v>
                </c:pt>
                <c:pt idx="1">
                  <c:v>Prestop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36.9</c:v>
                </c:pt>
                <c:pt idx="1">
                  <c:v>50.3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67744"/>
        <c:axId val="41569280"/>
      </c:barChart>
      <c:catAx>
        <c:axId val="41567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t-EE"/>
          </a:p>
        </c:txPr>
        <c:crossAx val="41569280"/>
        <c:crosses val="autoZero"/>
        <c:auto val="1"/>
        <c:lblAlgn val="ctr"/>
        <c:lblOffset val="100"/>
        <c:noMultiLvlLbl val="0"/>
      </c:catAx>
      <c:valAx>
        <c:axId val="4156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6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A4A7B-18F4-4F4D-8D0F-F33102F4ECC1}" type="datetimeFigureOut">
              <a:rPr lang="et-EE" smtClean="0"/>
              <a:t>2.09.2016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9C28A-29BF-4681-BAB7-FEF4781D1A0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669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F23F1D-5617-4090-BD0E-D96C398FC4EF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EE58A8-1C48-4D2E-8122-A3ADD75C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AAE405-277B-4205-BD0D-52BB226E7372}" type="slidenum">
              <a:rPr lang="fi-FI" smtClean="0"/>
              <a:pPr/>
              <a:t>6</a:t>
            </a:fld>
            <a:endParaRPr lang="fi-FI" smtClean="0"/>
          </a:p>
        </p:txBody>
      </p:sp>
      <p:sp>
        <p:nvSpPr>
          <p:cNvPr id="491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i-FI" smtClean="0"/>
          </a:p>
        </p:txBody>
      </p:sp>
      <p:sp>
        <p:nvSpPr>
          <p:cNvPr id="49158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i-FI" smtClean="0"/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i-FI" smtClean="0"/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7FF3EB-48A4-4761-9A4F-5017C32A5783}" type="slidenum">
              <a:rPr lang="fi-FI" smtClean="0"/>
              <a:pPr/>
              <a:t>12</a:t>
            </a:fld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Signum</a:t>
            </a:r>
            <a:r>
              <a:rPr lang="et-EE" dirty="0" smtClean="0"/>
              <a:t> meil register</a:t>
            </a:r>
            <a:r>
              <a:rPr lang="et-EE" baseline="0" dirty="0" smtClean="0"/>
              <a:t>, millega mõju on 0.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E58A8-1C48-4D2E-8122-A3ADD75CF9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smtClean="0"/>
          </a:p>
        </p:txBody>
      </p:sp>
    </p:spTree>
    <p:extLst>
      <p:ext uri="{BB962C8B-B14F-4D97-AF65-F5344CB8AC3E}">
        <p14:creationId xmlns:p14="http://schemas.microsoft.com/office/powerpoint/2010/main" val="326932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02DA-8A08-4C87-8CF7-82B987808AD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A4977-4BDC-483C-B1AC-B8A1F434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71600" y="56165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  </a:t>
            </a:r>
            <a:endParaRPr lang="fi-FI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755576" y="141277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762543" y="771431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/>
              <a:t>Marjapäev 02.09.</a:t>
            </a:r>
            <a:r>
              <a:rPr lang="fi-FI" sz="3600" b="1" dirty="0" smtClean="0"/>
              <a:t>2016</a:t>
            </a:r>
            <a:r>
              <a:rPr lang="et-EE" sz="3600" b="1" dirty="0" smtClean="0"/>
              <a:t> Unipihal</a:t>
            </a:r>
          </a:p>
          <a:p>
            <a:pPr algn="ctr"/>
            <a:endParaRPr lang="fi-FI" sz="1400" b="1" dirty="0" smtClean="0"/>
          </a:p>
          <a:p>
            <a:pPr algn="ctr"/>
            <a:r>
              <a:rPr lang="fi-FI" sz="2000" b="1" dirty="0"/>
              <a:t>Prestop ja Prestop </a:t>
            </a:r>
            <a:r>
              <a:rPr lang="fi-FI" sz="2000" b="1" dirty="0" smtClean="0"/>
              <a:t>Mix – </a:t>
            </a:r>
            <a:r>
              <a:rPr lang="et-EE" sz="2000" b="1" dirty="0" smtClean="0"/>
              <a:t>bioloogiliseks haigustõrjeks maasikal, vaarikal </a:t>
            </a:r>
            <a:endParaRPr lang="fi-FI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1974371" cy="263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10" y="2348880"/>
            <a:ext cx="1974370" cy="263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833434" y="486916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 smtClean="0"/>
          </a:p>
          <a:p>
            <a:pPr algn="ctr"/>
            <a:r>
              <a:rPr lang="fi-FI" b="1" dirty="0" smtClean="0"/>
              <a:t>Päivi Heino </a:t>
            </a:r>
          </a:p>
          <a:p>
            <a:pPr algn="ctr"/>
            <a:r>
              <a:rPr lang="fi-FI" b="1" dirty="0" err="1" smtClean="0"/>
              <a:t>Verdera</a:t>
            </a:r>
            <a:r>
              <a:rPr lang="fi-FI" b="1" dirty="0" smtClean="0"/>
              <a:t> </a:t>
            </a:r>
            <a:r>
              <a:rPr lang="fi-FI" b="1" dirty="0" err="1" smtClean="0"/>
              <a:t>Oy/Lallemand</a:t>
            </a:r>
            <a:r>
              <a:rPr lang="fi-FI" b="1" dirty="0" smtClean="0"/>
              <a:t> Plant </a:t>
            </a:r>
            <a:r>
              <a:rPr lang="fi-FI" b="1" dirty="0" err="1" smtClean="0"/>
              <a:t>Care</a:t>
            </a:r>
            <a:r>
              <a:rPr lang="fi-FI" b="1" dirty="0" smtClean="0"/>
              <a:t> </a:t>
            </a:r>
            <a:endParaRPr lang="fi-FI" b="1" dirty="0"/>
          </a:p>
          <a:p>
            <a:pPr algn="ctr"/>
            <a:r>
              <a:rPr lang="fi-FI" b="1" dirty="0" smtClean="0"/>
              <a:t> </a:t>
            </a:r>
            <a:endParaRPr lang="fi-FI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633" cy="56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692696"/>
            <a:ext cx="8229600" cy="1143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2800" b="1" dirty="0"/>
              <a:t>Harmaahomeen torjunta </a:t>
            </a:r>
            <a:r>
              <a:rPr lang="fi-FI" sz="2800" b="1" dirty="0" err="1"/>
              <a:t>Prestop</a:t>
            </a:r>
            <a:r>
              <a:rPr lang="fi-FI" sz="2800" b="1" dirty="0"/>
              <a:t> </a:t>
            </a:r>
            <a:r>
              <a:rPr lang="fi-FI" sz="2800" b="1" dirty="0" err="1"/>
              <a:t>Mixillä</a:t>
            </a:r>
            <a:r>
              <a:rPr lang="fi-FI" sz="2800" b="1" dirty="0"/>
              <a:t> </a:t>
            </a:r>
            <a:br>
              <a:rPr lang="fi-FI" sz="2800" b="1" dirty="0"/>
            </a:br>
            <a:r>
              <a:rPr lang="fi-FI" sz="2800" b="1" dirty="0"/>
              <a:t>mehiläisten avulla levitettynä </a:t>
            </a:r>
            <a:r>
              <a:rPr lang="en-GB" sz="3600" dirty="0">
                <a:solidFill>
                  <a:schemeClr val="tx2"/>
                </a:solidFill>
                <a:latin typeface="Frutiger 55 Roman" pitchFamily="2" charset="0"/>
              </a:rPr>
              <a:t/>
            </a:r>
            <a:br>
              <a:rPr lang="en-GB" sz="3600" dirty="0">
                <a:solidFill>
                  <a:schemeClr val="tx2"/>
                </a:solidFill>
                <a:latin typeface="Frutiger 55 Roman" pitchFamily="2" charset="0"/>
              </a:rPr>
            </a:br>
            <a:endParaRPr lang="fi-FI" sz="36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41300" y="1916832"/>
            <a:ext cx="43307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813">
              <a:lnSpc>
                <a:spcPct val="90000"/>
              </a:lnSpc>
            </a:pPr>
            <a:r>
              <a:rPr lang="fi-FI" sz="2000" dirty="0" smtClean="0">
                <a:latin typeface="Arial" pitchFamily="34" charset="0"/>
              </a:rPr>
              <a:t>Mehiläispesään kiinnitetään laite, johon Prestop Mix annostellaan</a:t>
            </a:r>
          </a:p>
          <a:p>
            <a:pPr marL="0" indent="0" defTabSz="912813">
              <a:lnSpc>
                <a:spcPct val="90000"/>
              </a:lnSpc>
              <a:buNone/>
            </a:pPr>
            <a:endParaRPr lang="fi-FI" sz="2000" dirty="0" smtClean="0">
              <a:latin typeface="Arial" pitchFamily="34" charset="0"/>
            </a:endParaRPr>
          </a:p>
          <a:p>
            <a:pPr defTabSz="912813">
              <a:lnSpc>
                <a:spcPct val="90000"/>
              </a:lnSpc>
            </a:pPr>
            <a:r>
              <a:rPr lang="fi-FI" sz="2000" dirty="0" smtClean="0">
                <a:latin typeface="Arial" pitchFamily="34" charset="0"/>
              </a:rPr>
              <a:t>Aine tarttuu hyönteisiin, kun ne kulkevat jauhekentän yli</a:t>
            </a:r>
          </a:p>
          <a:p>
            <a:pPr marL="0" indent="0" defTabSz="912813">
              <a:lnSpc>
                <a:spcPct val="90000"/>
              </a:lnSpc>
              <a:buNone/>
            </a:pPr>
            <a:endParaRPr lang="fi-FI" sz="2000" dirty="0" smtClean="0">
              <a:latin typeface="Arial" pitchFamily="34" charset="0"/>
            </a:endParaRPr>
          </a:p>
          <a:p>
            <a:pPr defTabSz="912813">
              <a:lnSpc>
                <a:spcPct val="90000"/>
              </a:lnSpc>
            </a:pPr>
            <a:r>
              <a:rPr lang="fi-FI" sz="2000" dirty="0" smtClean="0">
                <a:latin typeface="Arial" pitchFamily="34" charset="0"/>
              </a:rPr>
              <a:t>Laite ohjaa mehiläiset kulkemaan pesästä ulos ja sisään eri reittiä </a:t>
            </a:r>
          </a:p>
          <a:p>
            <a:pPr defTabSz="912813"/>
            <a:endParaRPr lang="fi-FI" dirty="0" smtClean="0"/>
          </a:p>
        </p:txBody>
      </p:sp>
      <p:pic>
        <p:nvPicPr>
          <p:cNvPr id="1026" name="Picture 2" descr="C:\Documents and Settings\mlahdenpera\Omat tiedostot\Omat kuvatiedostot\Alkuvuoden kuvat 2012\Alkuvuoden kuvat 1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2060848"/>
            <a:ext cx="3648637" cy="273647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12.3.2013</a:t>
            </a:r>
            <a:endParaRPr lang="en-US"/>
          </a:p>
        </p:txBody>
      </p:sp>
      <p:pic>
        <p:nvPicPr>
          <p:cNvPr id="6" name="Picture 4" descr="Bandeau Lallemand Plant 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64511"/>
            <a:ext cx="9144000" cy="10876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6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6899"/>
            <a:ext cx="8229600" cy="1143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defTabSz="912813"/>
            <a:r>
              <a:rPr lang="et-EE" sz="3600" b="1" dirty="0" smtClean="0">
                <a:latin typeface="Arial" charset="0"/>
              </a:rPr>
              <a:t>Katsetulemuste kokkuvõte (3 tootjalt) </a:t>
            </a:r>
            <a:r>
              <a:rPr lang="fi-FI" sz="3600" b="1" dirty="0" smtClean="0">
                <a:latin typeface="Arial" charset="0"/>
              </a:rPr>
              <a:t> </a:t>
            </a:r>
            <a:r>
              <a:rPr lang="fi-FI" sz="2400" b="1" dirty="0" smtClean="0">
                <a:latin typeface="Arial" charset="0"/>
              </a:rPr>
              <a:t/>
            </a:r>
            <a:br>
              <a:rPr lang="fi-FI" sz="2400" b="1" dirty="0" smtClean="0">
                <a:latin typeface="Arial" charset="0"/>
              </a:rPr>
            </a:br>
            <a:endParaRPr lang="fi-FI" sz="4000" dirty="0" smtClean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239152"/>
              </p:ext>
            </p:extLst>
          </p:nvPr>
        </p:nvGraphicFramePr>
        <p:xfrm>
          <a:off x="1130102" y="1598146"/>
          <a:ext cx="6883796" cy="412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Bandeau Lallemand Plant 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5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57200" y="476672"/>
            <a:ext cx="8229600" cy="1143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813"/>
            <a:r>
              <a:rPr lang="et-EE" sz="3600" b="1" dirty="0" smtClean="0"/>
              <a:t>Tulemusi vaarikal</a:t>
            </a:r>
            <a:r>
              <a:rPr lang="fi-FI" sz="3600" b="1" dirty="0" smtClean="0"/>
              <a:t/>
            </a:r>
            <a:br>
              <a:rPr lang="fi-FI" sz="3600" b="1" dirty="0" smtClean="0"/>
            </a:br>
            <a:r>
              <a:rPr lang="et-EE" sz="2400" b="1" dirty="0" smtClean="0"/>
              <a:t>2 mahetootja keskmised tulemused</a:t>
            </a:r>
            <a:endParaRPr lang="fi-FI" sz="24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129804"/>
              </p:ext>
            </p:extLst>
          </p:nvPr>
        </p:nvGraphicFramePr>
        <p:xfrm>
          <a:off x="1439788" y="1772816"/>
          <a:ext cx="6264424" cy="3742242"/>
        </p:xfrm>
        <a:graphic>
          <a:graphicData uri="http://schemas.openxmlformats.org/drawingml/2006/table">
            <a:tbl>
              <a:tblPr/>
              <a:tblGrid>
                <a:gridCol w="1714825"/>
                <a:gridCol w="2211062"/>
                <a:gridCol w="2338537"/>
              </a:tblGrid>
              <a:tr h="857028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Korjepäev</a:t>
                      </a:r>
                      <a:endParaRPr kumimoji="0" lang="fi-FI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Hahkhallitus</a:t>
                      </a:r>
                      <a:endParaRPr kumimoji="0" lang="fi-FI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70361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  <a:r>
                        <a:rPr kumimoji="0" lang="et-E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loogiline tõrje 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6550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</a:tr>
              <a:tr h="70361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</a:tr>
              <a:tr h="70361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12.3.2013</a:t>
            </a:r>
            <a:endParaRPr lang="en-US"/>
          </a:p>
        </p:txBody>
      </p:sp>
      <p:pic>
        <p:nvPicPr>
          <p:cNvPr id="6" name="Picture 4" descr="Bandeau Lallemand Plant 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83902"/>
            <a:ext cx="9144000" cy="10876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251520" y="496166"/>
            <a:ext cx="8489032" cy="700586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2800" b="1" dirty="0" smtClean="0">
                <a:solidFill>
                  <a:schemeClr val="tx1"/>
                </a:solidFill>
              </a:rPr>
              <a:t>Prestop</a:t>
            </a:r>
            <a:r>
              <a:rPr lang="fi-FI" sz="2800" b="1" baseline="30000" dirty="0" smtClean="0">
                <a:solidFill>
                  <a:schemeClr val="tx1"/>
                </a:solidFill>
                <a:latin typeface="Arial" charset="0"/>
              </a:rPr>
              <a:t>®</a:t>
            </a:r>
            <a:r>
              <a:rPr lang="fi-FI" sz="2800" b="1" dirty="0" smtClean="0">
                <a:solidFill>
                  <a:schemeClr val="tx1"/>
                </a:solidFill>
              </a:rPr>
              <a:t> Mix</a:t>
            </a:r>
            <a:r>
              <a:rPr lang="et-EE" sz="2800" b="1" dirty="0" smtClean="0">
                <a:solidFill>
                  <a:schemeClr val="tx1"/>
                </a:solidFill>
              </a:rPr>
              <a:t> levitamine kimalaste abil maasikal ja vaarikal 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br>
              <a:rPr lang="fi-FI" sz="2800" b="1" dirty="0" smtClean="0">
                <a:solidFill>
                  <a:schemeClr val="tx1"/>
                </a:solidFill>
              </a:rPr>
            </a:br>
            <a:endParaRPr lang="fi-FI" sz="2800" b="1" dirty="0" smtClean="0">
              <a:solidFill>
                <a:schemeClr val="tx1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5272" y="1484784"/>
            <a:ext cx="4626768" cy="456937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400" dirty="0" smtClean="0"/>
              <a:t>Suomes</a:t>
            </a:r>
            <a:r>
              <a:rPr lang="et-EE" sz="2400" dirty="0" smtClean="0"/>
              <a:t> ametlik kasutusluba alates 2013 detsembrist </a:t>
            </a:r>
          </a:p>
          <a:p>
            <a:r>
              <a:rPr lang="et-EE" sz="2400" dirty="0" smtClean="0"/>
              <a:t>Kasutus lubatud kasvuhoonetes, tunnelites, avamaal </a:t>
            </a:r>
            <a:endParaRPr lang="fi-FI" sz="2400" dirty="0" smtClean="0"/>
          </a:p>
          <a:p>
            <a:r>
              <a:rPr lang="et-EE" sz="2400" dirty="0" smtClean="0"/>
              <a:t>Lubatud ka </a:t>
            </a:r>
            <a:r>
              <a:rPr lang="fi-FI" sz="2400" dirty="0" smtClean="0"/>
              <a:t>Belgias</a:t>
            </a:r>
            <a:r>
              <a:rPr lang="et-EE" sz="2400" dirty="0" smtClean="0"/>
              <a:t>,</a:t>
            </a:r>
            <a:r>
              <a:rPr lang="fi-FI" sz="2400" dirty="0" smtClean="0"/>
              <a:t> R</a:t>
            </a:r>
            <a:r>
              <a:rPr lang="et-EE" sz="2400" dirty="0" err="1" smtClean="0"/>
              <a:t>ootsis</a:t>
            </a:r>
            <a:r>
              <a:rPr lang="et-EE" sz="2400" dirty="0" smtClean="0"/>
              <a:t> ja Eestis </a:t>
            </a:r>
            <a:r>
              <a:rPr lang="fi-FI" sz="2400" dirty="0" smtClean="0"/>
              <a:t> </a:t>
            </a:r>
          </a:p>
          <a:p>
            <a:r>
              <a:rPr lang="et-EE" sz="2400" dirty="0" smtClean="0"/>
              <a:t>Katseeesmärgil mitmetes maades (</a:t>
            </a:r>
            <a:r>
              <a:rPr lang="fi-FI" sz="2400" dirty="0" smtClean="0"/>
              <a:t>UK, Saksa</a:t>
            </a:r>
            <a:r>
              <a:rPr lang="et-EE" sz="2400" dirty="0" smtClean="0"/>
              <a:t>maa</a:t>
            </a:r>
            <a:r>
              <a:rPr lang="fi-FI" sz="2400" dirty="0" smtClean="0"/>
              <a:t>, Slove</a:t>
            </a:r>
            <a:r>
              <a:rPr lang="et-EE" sz="2400" dirty="0" smtClean="0"/>
              <a:t>e</a:t>
            </a:r>
            <a:r>
              <a:rPr lang="fi-FI" sz="2400" dirty="0" smtClean="0"/>
              <a:t>nia, Ita</a:t>
            </a:r>
            <a:r>
              <a:rPr lang="et-EE" sz="2400" dirty="0" smtClean="0"/>
              <a:t>a</a:t>
            </a:r>
            <a:r>
              <a:rPr lang="fi-FI" sz="2400" dirty="0" smtClean="0"/>
              <a:t>lia ja T</a:t>
            </a:r>
            <a:r>
              <a:rPr lang="et-EE" sz="2400" dirty="0" err="1" smtClean="0"/>
              <a:t>ürgi</a:t>
            </a:r>
            <a:r>
              <a:rPr lang="fi-FI" sz="2400" dirty="0" smtClean="0"/>
              <a:t>) </a:t>
            </a:r>
          </a:p>
        </p:txBody>
      </p:sp>
      <p:pic>
        <p:nvPicPr>
          <p:cNvPr id="6" name="Content Placeholder 6" descr="Vadelma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725" y="1628800"/>
            <a:ext cx="3700739" cy="3960440"/>
          </a:xfrm>
          <a:noFill/>
          <a:ln>
            <a:miter lim="800000"/>
            <a:headEnd/>
            <a:tailEnd/>
          </a:ln>
        </p:spPr>
      </p:pic>
      <p:pic>
        <p:nvPicPr>
          <p:cNvPr id="8" name="Picture 4" descr="Bandeau Lallemand Plant 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783094"/>
            <a:ext cx="9036496" cy="107490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8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Kopio Kuva 0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3239859"/>
            <a:ext cx="2367139" cy="280779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80918"/>
            <a:ext cx="9144000" cy="108769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50" y="561686"/>
            <a:ext cx="7992690" cy="100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" tIns="10800" rIns="10800" bIns="10800" anchor="ctr"/>
          <a:lstStyle/>
          <a:p>
            <a:pPr algn="ctr"/>
            <a:r>
              <a:rPr lang="et-EE" sz="2800" b="1" dirty="0" smtClean="0"/>
              <a:t>Hahkhallituse täpistõrje kimalaste abil </a:t>
            </a:r>
            <a:endParaRPr lang="en-GB" sz="2800" dirty="0">
              <a:solidFill>
                <a:schemeClr val="tx2"/>
              </a:solidFill>
              <a:latin typeface="Frutiger 55 Rom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3398" y="1254955"/>
            <a:ext cx="43346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1">
              <a:spcBef>
                <a:spcPct val="20000"/>
              </a:spcBef>
            </a:pPr>
            <a:endParaRPr kumimoji="0" lang="fi-FI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dirty="0" smtClean="0"/>
              <a:t> </a:t>
            </a:r>
            <a:r>
              <a:rPr lang="et-EE" sz="2900" b="1" dirty="0" smtClean="0"/>
              <a:t>Kimalastarude vajadus avamaal</a:t>
            </a:r>
            <a:endParaRPr lang="fi-FI" sz="29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2900" b="1" dirty="0"/>
              <a:t> </a:t>
            </a:r>
            <a:r>
              <a:rPr lang="fi-FI" sz="2900" b="1" dirty="0" smtClean="0"/>
              <a:t>  </a:t>
            </a:r>
            <a:r>
              <a:rPr lang="fi-FI" sz="2900" b="1" dirty="0" smtClean="0"/>
              <a:t>3 </a:t>
            </a:r>
            <a:r>
              <a:rPr lang="et-EE" sz="2900" b="1" dirty="0" smtClean="0"/>
              <a:t>taru</a:t>
            </a:r>
            <a:r>
              <a:rPr lang="fi-FI" sz="2900" b="1" dirty="0" smtClean="0"/>
              <a:t>/ha </a:t>
            </a:r>
            <a:r>
              <a:rPr lang="fi-FI" sz="2900" b="1" dirty="0" smtClean="0"/>
              <a:t>(9 </a:t>
            </a:r>
            <a:r>
              <a:rPr lang="et-EE" sz="2900" b="1" dirty="0" smtClean="0"/>
              <a:t>peret/</a:t>
            </a:r>
            <a:r>
              <a:rPr lang="fi-FI" sz="2900" b="1" dirty="0" smtClean="0"/>
              <a:t>ha)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29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9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i-FI" sz="2900" b="1" dirty="0" smtClean="0"/>
              <a:t>Tunneli</a:t>
            </a:r>
            <a:r>
              <a:rPr lang="et-EE" sz="2900" b="1" dirty="0" err="1" smtClean="0"/>
              <a:t>tes</a:t>
            </a:r>
            <a:r>
              <a:rPr lang="et-EE" sz="2900" b="1" dirty="0" smtClean="0"/>
              <a:t> </a:t>
            </a:r>
            <a:r>
              <a:rPr lang="fi-FI" sz="2900" b="1" dirty="0" smtClean="0"/>
              <a:t> ja kasv</a:t>
            </a:r>
            <a:r>
              <a:rPr lang="et-EE" sz="2900" b="1" dirty="0" err="1" smtClean="0"/>
              <a:t>uhoonetes</a:t>
            </a:r>
            <a:r>
              <a:rPr lang="et-EE" sz="2900" b="1" dirty="0" smtClean="0"/>
              <a:t> </a:t>
            </a:r>
            <a:r>
              <a:rPr lang="fi-FI" sz="2900" b="1" dirty="0" smtClean="0"/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2900" b="1" dirty="0" smtClean="0"/>
              <a:t>    1-2 </a:t>
            </a:r>
            <a:r>
              <a:rPr lang="et-EE" sz="2900" b="1" dirty="0" smtClean="0"/>
              <a:t>taru</a:t>
            </a:r>
            <a:r>
              <a:rPr lang="fi-FI" sz="2900" b="1" dirty="0" smtClean="0"/>
              <a:t>/1000 m</a:t>
            </a:r>
            <a:r>
              <a:rPr lang="fi-FI" sz="2900" b="1" baseline="30000" dirty="0" smtClean="0"/>
              <a:t>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900" b="1" i="0" u="none" strike="noStrike" kern="1200" cap="none" spc="0" normalizeH="0" baseline="3000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900" b="1" dirty="0" smtClean="0"/>
              <a:t> Biobest-kimala</a:t>
            </a:r>
            <a:r>
              <a:rPr lang="et-EE" sz="2900" b="1" dirty="0" err="1" smtClean="0"/>
              <a:t>starudes</a:t>
            </a:r>
            <a:r>
              <a:rPr lang="et-EE" sz="2900" b="1" dirty="0" smtClean="0"/>
              <a:t> on sisse ehitatud levitusseade </a:t>
            </a:r>
            <a:r>
              <a:rPr lang="et-EE" sz="2900" b="1" dirty="0" err="1" smtClean="0"/>
              <a:t>Prestop</a:t>
            </a:r>
            <a:r>
              <a:rPr lang="et-EE" sz="2900" b="1" dirty="0" smtClean="0"/>
              <a:t> </a:t>
            </a:r>
            <a:r>
              <a:rPr lang="et-EE" sz="2900" b="1" dirty="0" err="1" smtClean="0"/>
              <a:t>Mix</a:t>
            </a:r>
            <a:r>
              <a:rPr lang="et-EE" sz="2900" b="1" dirty="0" smtClean="0"/>
              <a:t> pulbri doseerimiseks </a:t>
            </a:r>
            <a:endParaRPr lang="fi-FI" sz="29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900" b="1" dirty="0" smtClean="0"/>
              <a:t> </a:t>
            </a:r>
            <a:r>
              <a:rPr lang="et-EE" sz="2900" b="1" dirty="0" smtClean="0"/>
              <a:t>Praktikas on kasutusel ka ise konstrueeritud levitusseadmeid </a:t>
            </a:r>
            <a:r>
              <a:rPr lang="fi-FI" sz="2900" b="1" dirty="0" smtClean="0"/>
              <a:t> </a:t>
            </a:r>
            <a:endParaRPr kumimoji="0" lang="fi-FI" sz="29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i-F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2513"/>
            <a:ext cx="2488115" cy="248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0505050">
            <a:off x="3923928" y="2982329"/>
            <a:ext cx="978408" cy="458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62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t-EE" sz="4000" b="1" dirty="0" smtClean="0"/>
              <a:t>Hahkhallituse bioloogiline tõrje</a:t>
            </a:r>
            <a:endParaRPr lang="fi-FI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713387"/>
          </a:xfrm>
        </p:spPr>
        <p:txBody>
          <a:bodyPr>
            <a:normAutofit/>
          </a:bodyPr>
          <a:lstStyle/>
          <a:p>
            <a:r>
              <a:rPr lang="et-EE" sz="2000" b="1" dirty="0" smtClean="0"/>
              <a:t>Tõrje efektiivsus võrreldav keemilise tõrjega </a:t>
            </a:r>
            <a:endParaRPr lang="fi-FI" sz="2000" b="1" dirty="0" smtClean="0"/>
          </a:p>
          <a:p>
            <a:pPr marL="0" indent="0">
              <a:buNone/>
            </a:pPr>
            <a:endParaRPr lang="fi-FI" sz="2000" b="1" dirty="0" smtClean="0"/>
          </a:p>
          <a:p>
            <a:r>
              <a:rPr lang="et-EE" sz="2000" b="1" dirty="0" smtClean="0"/>
              <a:t>Võib kombineerida </a:t>
            </a:r>
            <a:r>
              <a:rPr lang="fi-FI" sz="2000" b="1" dirty="0" smtClean="0"/>
              <a:t>1-3 ke</a:t>
            </a:r>
            <a:r>
              <a:rPr lang="et-EE" sz="2000" b="1" dirty="0" err="1" smtClean="0"/>
              <a:t>emilise</a:t>
            </a:r>
            <a:r>
              <a:rPr lang="et-EE" sz="2000" b="1" dirty="0" smtClean="0"/>
              <a:t> töötlusega </a:t>
            </a:r>
            <a:endParaRPr lang="fi-FI" sz="2000" b="1" dirty="0" smtClean="0"/>
          </a:p>
          <a:p>
            <a:pPr marL="0" indent="0">
              <a:buNone/>
            </a:pPr>
            <a:endParaRPr lang="fi-FI" sz="2000" b="1" dirty="0" smtClean="0"/>
          </a:p>
          <a:p>
            <a:r>
              <a:rPr lang="fi-FI" sz="2000" b="1" dirty="0" smtClean="0"/>
              <a:t>Ei </a:t>
            </a:r>
            <a:r>
              <a:rPr lang="et-EE" sz="2000" b="1" dirty="0" smtClean="0"/>
              <a:t> mõju pelgalt hahkhallitusele, vaid tõrjub muidki vilju kahjustavaid seeni </a:t>
            </a:r>
            <a:endParaRPr lang="fi-FI" sz="2000" b="1" dirty="0" smtClean="0"/>
          </a:p>
          <a:p>
            <a:pPr marL="0" indent="0">
              <a:buNone/>
            </a:pPr>
            <a:endParaRPr lang="fi-FI" sz="2000" b="1" dirty="0" smtClean="0"/>
          </a:p>
          <a:p>
            <a:r>
              <a:rPr lang="et-EE" sz="2000" b="1" dirty="0" smtClean="0"/>
              <a:t>Lubatud mahepõllumajanduslikus tootmises </a:t>
            </a:r>
            <a:endParaRPr lang="fi-FI" sz="2000" b="1" dirty="0" smtClean="0"/>
          </a:p>
        </p:txBody>
      </p:sp>
      <p:pic>
        <p:nvPicPr>
          <p:cNvPr id="5" name="Content Placeholder 5" descr="mansikkakuk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3" y="1556792"/>
            <a:ext cx="3744416" cy="25922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12.3.2013</a:t>
            </a:r>
            <a:endParaRPr lang="en-US"/>
          </a:p>
        </p:txBody>
      </p:sp>
      <p:pic>
        <p:nvPicPr>
          <p:cNvPr id="8" name="Content Placeholder 5" descr="P90300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356992"/>
            <a:ext cx="37444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andeau Lallemand Plant C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9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sz="3200" b="1" i="1" dirty="0" err="1" smtClean="0"/>
              <a:t>Gliocladium</a:t>
            </a:r>
            <a:r>
              <a:rPr lang="fi-FI" sz="3200" b="1" dirty="0" smtClean="0"/>
              <a:t> ja kemialliset valmisteet</a:t>
            </a:r>
            <a:endParaRPr lang="fi-FI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r>
              <a:rPr lang="fi-FI" sz="2400" b="1" dirty="0" err="1" smtClean="0"/>
              <a:t>Prestop</a:t>
            </a:r>
            <a:r>
              <a:rPr lang="fi-FI" sz="2400" b="1" dirty="0" smtClean="0"/>
              <a:t> ja </a:t>
            </a:r>
            <a:r>
              <a:rPr lang="fi-FI" sz="2400" b="1" dirty="0" err="1" smtClean="0"/>
              <a:t>Prestop</a:t>
            </a:r>
            <a:r>
              <a:rPr lang="fi-FI" sz="2400" b="1" dirty="0" smtClean="0"/>
              <a:t> Mix sopivat integroituun torjuntaan</a:t>
            </a:r>
          </a:p>
          <a:p>
            <a:pPr marL="0" indent="0">
              <a:buNone/>
            </a:pPr>
            <a:endParaRPr lang="fi-FI" sz="1000" b="1" dirty="0" smtClean="0"/>
          </a:p>
          <a:p>
            <a:r>
              <a:rPr lang="fi-FI" sz="2400" b="1" dirty="0" smtClean="0"/>
              <a:t>Laboratoriotestien perusteella eri aineiden välillä on eroja </a:t>
            </a:r>
          </a:p>
          <a:p>
            <a:pPr marL="0" indent="0">
              <a:buNone/>
            </a:pPr>
            <a:endParaRPr lang="fi-FI" sz="1000" b="1" dirty="0" smtClean="0"/>
          </a:p>
          <a:p>
            <a:r>
              <a:rPr lang="fi-FI" sz="2400" b="1" dirty="0" smtClean="0"/>
              <a:t>Käytäntö on kuitenkin osoittanut, että jopa heikosti yhteensopivia aineita voidaan käyttää marjakasvustoissa </a:t>
            </a:r>
            <a:r>
              <a:rPr lang="fi-FI" sz="2400" b="1" dirty="0" err="1" smtClean="0"/>
              <a:t>Prestop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Mixin</a:t>
            </a:r>
            <a:r>
              <a:rPr lang="fi-FI" sz="2400" b="1" dirty="0" smtClean="0"/>
              <a:t> kanssa</a:t>
            </a:r>
          </a:p>
          <a:p>
            <a:pPr marL="0" indent="0">
              <a:buNone/>
            </a:pPr>
            <a:endParaRPr lang="fi-FI" sz="1000" b="1" dirty="0" smtClean="0"/>
          </a:p>
          <a:p>
            <a:r>
              <a:rPr lang="fi-FI" sz="2400" b="1" dirty="0" smtClean="0"/>
              <a:t>Varminta on tietysti valita sellainen kemiallinen valmiste, joka laboratoriossakin sopii hyvin yhteen </a:t>
            </a:r>
            <a:r>
              <a:rPr lang="fi-FI" sz="2400" b="1" i="1" dirty="0" err="1" smtClean="0"/>
              <a:t>Gliocladium</a:t>
            </a:r>
            <a:r>
              <a:rPr lang="fi-FI" sz="2400" b="1" dirty="0" err="1" smtClean="0"/>
              <a:t>-valmisteen</a:t>
            </a:r>
            <a:r>
              <a:rPr lang="fi-FI" sz="2400" b="1" dirty="0" smtClean="0"/>
              <a:t> kanssa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12.3.2013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" y="5772150"/>
            <a:ext cx="9144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83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539552" y="692696"/>
            <a:ext cx="8229600" cy="1143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b="1" i="1" dirty="0" smtClean="0"/>
              <a:t>Gliocladium</a:t>
            </a:r>
            <a:r>
              <a:rPr lang="fi-FI" sz="2800" b="1" dirty="0" smtClean="0"/>
              <a:t>-</a:t>
            </a:r>
            <a:r>
              <a:rPr lang="et-EE" sz="2800" b="1" dirty="0" smtClean="0"/>
              <a:t>seene sobivus keemiliste </a:t>
            </a:r>
            <a:r>
              <a:rPr lang="et-EE" sz="2800" b="1" dirty="0" err="1" smtClean="0"/>
              <a:t>fungitsiididega</a:t>
            </a:r>
            <a:r>
              <a:rPr lang="et-EE" sz="2800" b="1" dirty="0" smtClean="0"/>
              <a:t> </a:t>
            </a:r>
            <a:endParaRPr lang="fi-FI" sz="2800" b="1" i="1" dirty="0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err="1" smtClean="0"/>
              <a:t>Teldor</a:t>
            </a:r>
            <a:r>
              <a:rPr lang="fi-FI" dirty="0" smtClean="0"/>
              <a:t>  (0)</a:t>
            </a:r>
          </a:p>
        </p:txBody>
      </p:sp>
      <p:sp>
        <p:nvSpPr>
          <p:cNvPr id="26628" name="Text Placeholder 4"/>
          <p:cNvSpPr>
            <a:spLocks noGrp="1"/>
          </p:cNvSpPr>
          <p:nvPr>
            <p:ph type="body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err="1" smtClean="0"/>
              <a:t>Switch</a:t>
            </a:r>
            <a:r>
              <a:rPr lang="fi-FI" dirty="0" smtClean="0"/>
              <a:t> 62.5 WG  (2,5)</a:t>
            </a:r>
          </a:p>
        </p:txBody>
      </p:sp>
      <p:pic>
        <p:nvPicPr>
          <p:cNvPr id="26629" name="Picture 2" descr="G:\Verdera\r&amp;D\Pictures\Yhteensopivuus 022009\I 1 Tel, 2 Swi, 3 Sca\1c Teldor 0.5%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040188" cy="3030538"/>
          </a:xfrm>
          <a:noFill/>
          <a:ln>
            <a:miter lim="800000"/>
            <a:headEnd/>
            <a:tailEnd/>
          </a:ln>
        </p:spPr>
      </p:pic>
      <p:pic>
        <p:nvPicPr>
          <p:cNvPr id="26630" name="Picture 2" descr="G:\Verdera\r&amp;D\Pictures\Yhteensopivuus 022009\I 1 Tel, 2 Swi, 3 Sca\2c Switch 0.1% 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4681" y="2276872"/>
            <a:ext cx="4041775" cy="3030538"/>
          </a:xfrm>
          <a:noFill/>
          <a:ln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12.3.2013</a:t>
            </a:r>
            <a:endParaRPr lang="en-US"/>
          </a:p>
        </p:txBody>
      </p:sp>
      <p:sp>
        <p:nvSpPr>
          <p:cNvPr id="8" name="Tekstikehys 7"/>
          <p:cNvSpPr txBox="1"/>
          <p:nvPr/>
        </p:nvSpPr>
        <p:spPr>
          <a:xfrm>
            <a:off x="539552" y="541189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err="1" smtClean="0"/>
              <a:t>Gliocladium</a:t>
            </a:r>
            <a:r>
              <a:rPr lang="fi-FI" b="1" i="1" dirty="0" smtClean="0"/>
              <a:t>            </a:t>
            </a:r>
            <a:r>
              <a:rPr lang="fi-FI" b="1" i="1" dirty="0" err="1" smtClean="0"/>
              <a:t>Gliocladium</a:t>
            </a:r>
            <a:r>
              <a:rPr lang="fi-FI" b="1" i="1" dirty="0" smtClean="0"/>
              <a:t> </a:t>
            </a:r>
            <a:r>
              <a:rPr lang="fi-FI" b="1" dirty="0" smtClean="0"/>
              <a:t>+ </a:t>
            </a:r>
            <a:r>
              <a:rPr lang="fi-FI" b="1" dirty="0" err="1" smtClean="0"/>
              <a:t>Teldor</a:t>
            </a:r>
            <a:r>
              <a:rPr lang="fi-FI" b="1" dirty="0" smtClean="0"/>
              <a:t>            </a:t>
            </a:r>
            <a:r>
              <a:rPr lang="fi-FI" b="1" i="1" dirty="0" err="1" smtClean="0"/>
              <a:t>Gliocladium</a:t>
            </a:r>
            <a:r>
              <a:rPr lang="fi-FI" b="1" i="1" dirty="0" smtClean="0"/>
              <a:t>          </a:t>
            </a:r>
            <a:r>
              <a:rPr lang="fi-FI" b="1" i="1" dirty="0" err="1" smtClean="0"/>
              <a:t>Gliocladium</a:t>
            </a:r>
            <a:r>
              <a:rPr lang="fi-FI" b="1" i="1" dirty="0" smtClean="0"/>
              <a:t> </a:t>
            </a:r>
            <a:r>
              <a:rPr lang="fi-FI" b="1" dirty="0" smtClean="0"/>
              <a:t>+ </a:t>
            </a:r>
            <a:r>
              <a:rPr lang="fi-FI" b="1" dirty="0" err="1" smtClean="0"/>
              <a:t>Switch</a:t>
            </a:r>
            <a:r>
              <a:rPr lang="fi-FI" b="1" dirty="0" smtClean="0"/>
              <a:t> </a:t>
            </a:r>
            <a:r>
              <a:rPr lang="fi-FI" b="1" i="1" dirty="0" smtClean="0"/>
              <a:t>              </a:t>
            </a:r>
            <a:endParaRPr lang="fi-FI" b="1" i="1" dirty="0"/>
          </a:p>
        </p:txBody>
      </p:sp>
      <p:pic>
        <p:nvPicPr>
          <p:cNvPr id="9" name="Picture 4" descr="Bandeau Lallemand Plant C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3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783" y="490662"/>
            <a:ext cx="8229600" cy="92211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b="1" dirty="0" smtClean="0"/>
              <a:t>Biolo</a:t>
            </a:r>
            <a:r>
              <a:rPr lang="et-EE" sz="3200" b="1" dirty="0" err="1" smtClean="0"/>
              <a:t>ogilise</a:t>
            </a:r>
            <a:r>
              <a:rPr lang="et-EE" sz="3200" b="1" dirty="0" smtClean="0"/>
              <a:t> hahkhallituse tõrje eelised </a:t>
            </a:r>
            <a:r>
              <a:rPr lang="fi-FI" sz="3200" b="1" dirty="0" smtClean="0"/>
              <a:t/>
            </a:r>
            <a:br>
              <a:rPr lang="fi-FI" sz="3200" b="1" dirty="0" smtClean="0"/>
            </a:br>
            <a:endParaRPr lang="fi-FI" sz="32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12.3.2013</a:t>
            </a:r>
            <a:endParaRPr lang="en-US" dirty="0"/>
          </a:p>
        </p:txBody>
      </p:sp>
      <p:pic>
        <p:nvPicPr>
          <p:cNvPr id="43010" name="Picture 2" descr="C:\Valokuvia\2013-05-29\IMG_0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876" y="1299835"/>
            <a:ext cx="7753556" cy="4776745"/>
          </a:xfrm>
          <a:prstGeom prst="rect">
            <a:avLst/>
          </a:prstGeom>
          <a:noFill/>
        </p:spPr>
      </p:pic>
      <p:sp>
        <p:nvSpPr>
          <p:cNvPr id="7" name="Tekstikehys 6"/>
          <p:cNvSpPr txBox="1"/>
          <p:nvPr/>
        </p:nvSpPr>
        <p:spPr>
          <a:xfrm>
            <a:off x="4427985" y="1412776"/>
            <a:ext cx="4032447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2813"/>
            <a:r>
              <a:rPr lang="fi-FI" dirty="0" smtClean="0"/>
              <a:t>-</a:t>
            </a:r>
            <a:r>
              <a:rPr lang="et-EE" b="1" dirty="0" smtClean="0"/>
              <a:t>Kahjutu keskkonnale</a:t>
            </a:r>
            <a:endParaRPr lang="fi-FI" b="1" dirty="0" smtClean="0"/>
          </a:p>
          <a:p>
            <a:pPr defTabSz="912813"/>
            <a:r>
              <a:rPr lang="fi-FI" b="1" dirty="0" smtClean="0"/>
              <a:t>-</a:t>
            </a:r>
            <a:r>
              <a:rPr lang="et-EE" b="1" dirty="0" smtClean="0"/>
              <a:t>Turvaline kasutada veekogude läheduses </a:t>
            </a:r>
            <a:r>
              <a:rPr lang="fi-FI" b="1" dirty="0" smtClean="0"/>
              <a:t> </a:t>
            </a:r>
          </a:p>
          <a:p>
            <a:pPr defTabSz="912813"/>
            <a:r>
              <a:rPr lang="fi-FI" b="1" dirty="0" smtClean="0"/>
              <a:t>-</a:t>
            </a:r>
            <a:r>
              <a:rPr lang="et-EE" b="1" dirty="0" smtClean="0"/>
              <a:t>Ohutu töötajatele, kasutajatele </a:t>
            </a:r>
          </a:p>
          <a:p>
            <a:pPr defTabSz="912813"/>
            <a:r>
              <a:rPr lang="et-EE" b="1" dirty="0"/>
              <a:t>-</a:t>
            </a:r>
            <a:r>
              <a:rPr lang="et-EE" b="1" dirty="0" smtClean="0"/>
              <a:t>Ohutu kasulikele putukatele </a:t>
            </a:r>
            <a:endParaRPr lang="fi-FI" b="1" dirty="0" smtClean="0"/>
          </a:p>
        </p:txBody>
      </p:sp>
      <p:sp>
        <p:nvSpPr>
          <p:cNvPr id="8" name="Tekstikehys 7"/>
          <p:cNvSpPr txBox="1"/>
          <p:nvPr/>
        </p:nvSpPr>
        <p:spPr>
          <a:xfrm>
            <a:off x="706876" y="4271779"/>
            <a:ext cx="244827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-</a:t>
            </a:r>
            <a:r>
              <a:rPr lang="et-EE" b="1" dirty="0" smtClean="0"/>
              <a:t>Ei jäta ohtlikke jääke</a:t>
            </a:r>
            <a:endParaRPr lang="fi-FI" b="1" dirty="0" smtClean="0"/>
          </a:p>
          <a:p>
            <a:r>
              <a:rPr lang="fi-FI" b="1" dirty="0" smtClean="0"/>
              <a:t>-Ei </a:t>
            </a:r>
            <a:r>
              <a:rPr lang="et-EE" b="1" dirty="0" smtClean="0"/>
              <a:t>ole ooteaega</a:t>
            </a:r>
            <a:endParaRPr lang="fi-FI" b="1" dirty="0" smtClean="0"/>
          </a:p>
          <a:p>
            <a:r>
              <a:rPr lang="fi-FI" b="1" dirty="0" smtClean="0"/>
              <a:t>-</a:t>
            </a:r>
            <a:r>
              <a:rPr lang="et-EE" b="1" dirty="0" smtClean="0"/>
              <a:t>Puudub resistentsete haigustekitajate moodustumise risk</a:t>
            </a:r>
            <a:endParaRPr lang="fi-FI" b="1" dirty="0" smtClean="0"/>
          </a:p>
        </p:txBody>
      </p:sp>
      <p:sp>
        <p:nvSpPr>
          <p:cNvPr id="9" name="Tekstikehys 8"/>
          <p:cNvSpPr txBox="1"/>
          <p:nvPr/>
        </p:nvSpPr>
        <p:spPr>
          <a:xfrm>
            <a:off x="5728529" y="3508452"/>
            <a:ext cx="2592288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-</a:t>
            </a:r>
            <a:r>
              <a:rPr lang="et-EE" b="1" dirty="0" smtClean="0"/>
              <a:t>Lubatud mahepõllumajanduslikus tootmises</a:t>
            </a:r>
            <a:endParaRPr lang="fi-FI" b="1" dirty="0" smtClean="0"/>
          </a:p>
          <a:p>
            <a:r>
              <a:rPr lang="fi-FI" b="1" dirty="0" smtClean="0"/>
              <a:t>-</a:t>
            </a:r>
            <a:r>
              <a:rPr lang="et-EE" b="1" dirty="0" smtClean="0"/>
              <a:t>Sobib integreeritud tõrjeprogrammi</a:t>
            </a:r>
            <a:endParaRPr lang="fi-FI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" y="5917922"/>
            <a:ext cx="9144000" cy="94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71600" y="6926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  </a:t>
            </a:r>
            <a:endParaRPr lang="fi-FI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755576" y="415697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pPr algn="ctr"/>
            <a:r>
              <a:rPr lang="fi-FI" sz="2800" b="1" dirty="0" smtClean="0"/>
              <a:t>Prestop ma</a:t>
            </a:r>
            <a:r>
              <a:rPr lang="et-EE" sz="2800" b="1" dirty="0" err="1" smtClean="0"/>
              <a:t>asika</a:t>
            </a:r>
            <a:r>
              <a:rPr lang="et-EE" sz="2800" b="1" dirty="0" smtClean="0"/>
              <a:t> </a:t>
            </a:r>
            <a:r>
              <a:rPr lang="fi-FI" sz="2800" b="1" dirty="0" smtClean="0"/>
              <a:t>ja va</a:t>
            </a:r>
            <a:r>
              <a:rPr lang="et-EE" sz="2800" b="1" dirty="0" err="1" smtClean="0"/>
              <a:t>arika</a:t>
            </a:r>
            <a:r>
              <a:rPr lang="et-EE" sz="2800" b="1" dirty="0" smtClean="0"/>
              <a:t> </a:t>
            </a:r>
            <a:r>
              <a:rPr lang="fi-FI" sz="2800" b="1" dirty="0" smtClean="0"/>
              <a:t>juur</a:t>
            </a:r>
            <a:r>
              <a:rPr lang="et-EE" sz="2800" b="1" dirty="0" err="1" smtClean="0"/>
              <a:t>ehaiguste</a:t>
            </a:r>
            <a:r>
              <a:rPr lang="et-EE" sz="2800" b="1" dirty="0" smtClean="0"/>
              <a:t> tõrjeks </a:t>
            </a:r>
            <a:r>
              <a:rPr lang="fi-FI" sz="2800" b="1" dirty="0" smtClean="0"/>
              <a:t> </a:t>
            </a:r>
            <a:endParaRPr lang="fi-FI" sz="2800" b="1" dirty="0"/>
          </a:p>
        </p:txBody>
      </p:sp>
      <p:sp>
        <p:nvSpPr>
          <p:cNvPr id="4" name="Tekstiruutu 3"/>
          <p:cNvSpPr txBox="1"/>
          <p:nvPr/>
        </p:nvSpPr>
        <p:spPr>
          <a:xfrm>
            <a:off x="730246" y="172521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Prestop</a:t>
            </a:r>
            <a:r>
              <a:rPr lang="et-EE" dirty="0" smtClean="0"/>
              <a:t> on laia toimega </a:t>
            </a:r>
            <a:r>
              <a:rPr lang="et-EE" dirty="0" err="1" smtClean="0"/>
              <a:t>biofungitsiid</a:t>
            </a:r>
            <a:r>
              <a:rPr lang="et-EE" dirty="0" smtClean="0"/>
              <a:t> juurehaigusi põhjustavate haigustekitajate tõrjel </a:t>
            </a:r>
            <a:r>
              <a:rPr lang="fi-FI" dirty="0" smtClean="0"/>
              <a:t> </a:t>
            </a:r>
          </a:p>
          <a:p>
            <a:r>
              <a:rPr lang="fi-FI" dirty="0"/>
              <a:t> </a:t>
            </a:r>
            <a:r>
              <a:rPr lang="fi-FI" dirty="0" smtClean="0"/>
              <a:t>    (</a:t>
            </a:r>
            <a:r>
              <a:rPr lang="fi-FI" i="1" dirty="0" err="1" smtClean="0"/>
              <a:t>Pythium</a:t>
            </a:r>
            <a:r>
              <a:rPr lang="fi-FI" i="1" dirty="0" smtClean="0"/>
              <a:t>, </a:t>
            </a:r>
            <a:r>
              <a:rPr lang="fi-FI" i="1" dirty="0" err="1" smtClean="0"/>
              <a:t>Phytophthora</a:t>
            </a:r>
            <a:r>
              <a:rPr lang="fi-FI" i="1" dirty="0" smtClean="0"/>
              <a:t>, </a:t>
            </a:r>
            <a:r>
              <a:rPr lang="fi-FI" i="1" dirty="0" err="1" smtClean="0"/>
              <a:t>Fusarium</a:t>
            </a:r>
            <a:r>
              <a:rPr lang="fi-FI" i="1" dirty="0" smtClean="0"/>
              <a:t>, </a:t>
            </a:r>
            <a:r>
              <a:rPr lang="fi-FI" i="1" dirty="0" err="1" smtClean="0"/>
              <a:t>Rhizoctonia</a:t>
            </a:r>
            <a:r>
              <a:rPr lang="fi-FI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Juurtel esineb enamasti mitmeid erinevaid haigustekitajaid-seeni, seetõttu toimivad paremini laia toimespektriga </a:t>
            </a:r>
            <a:r>
              <a:rPr lang="et-EE" dirty="0" err="1" smtClean="0"/>
              <a:t>biofungitsiidid</a:t>
            </a:r>
            <a:r>
              <a:rPr lang="et-EE" dirty="0" smtClean="0"/>
              <a:t> </a:t>
            </a:r>
            <a:r>
              <a:rPr lang="fi-F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Prestop an</a:t>
            </a:r>
            <a:r>
              <a:rPr lang="et-EE" dirty="0" err="1" smtClean="0"/>
              <a:t>nab</a:t>
            </a:r>
            <a:r>
              <a:rPr lang="et-EE" dirty="0" smtClean="0"/>
              <a:t> pikaajalise profülaktilise kaitse haiguste eest ja samal ajal tugevdab juurestikku ning soodustab juurte kasvu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So</a:t>
            </a:r>
            <a:r>
              <a:rPr lang="et-EE" dirty="0" err="1" smtClean="0"/>
              <a:t>bib</a:t>
            </a:r>
            <a:r>
              <a:rPr lang="et-EE" dirty="0" smtClean="0"/>
              <a:t> juurte sisse kastmiseks, </a:t>
            </a:r>
            <a:r>
              <a:rPr lang="fi-FI" dirty="0" smtClean="0"/>
              <a:t>juur</a:t>
            </a:r>
            <a:r>
              <a:rPr lang="et-EE" dirty="0" smtClean="0"/>
              <a:t>tele pritsimiseks ja kastmissüsteemide kaudu kasutamiseks </a:t>
            </a:r>
            <a:r>
              <a:rPr lang="fi-F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Prestop</a:t>
            </a:r>
            <a:r>
              <a:rPr lang="et-EE" dirty="0" smtClean="0"/>
              <a:t>iga juurte töötlemise tulemusel vähenevad lehestikul ka jahukaste sümptomid </a:t>
            </a:r>
            <a:r>
              <a:rPr lang="fi-FI" dirty="0" smtClean="0"/>
              <a:t>&gt; </a:t>
            </a:r>
            <a:r>
              <a:rPr lang="et-EE" dirty="0" smtClean="0"/>
              <a:t>aktiveeruvad taime enda kaitsemehhanismid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71600" y="6926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  </a:t>
            </a:r>
            <a:endParaRPr lang="fi-FI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755576" y="14127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4915"/>
            <a:ext cx="3053301" cy="38047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8276"/>
            <a:ext cx="3404247" cy="3661339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67544" y="400506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Prestop</a:t>
            </a:r>
            <a:r>
              <a:rPr lang="fi-FI" b="1" dirty="0" smtClean="0"/>
              <a:t>® Mix</a:t>
            </a:r>
          </a:p>
          <a:p>
            <a:r>
              <a:rPr lang="fi-FI" b="1" i="1" dirty="0" err="1" smtClean="0"/>
              <a:t>Gliocladium</a:t>
            </a:r>
            <a:r>
              <a:rPr lang="fi-FI" b="1" i="1" dirty="0" smtClean="0"/>
              <a:t> </a:t>
            </a:r>
            <a:r>
              <a:rPr lang="fi-FI" b="1" i="1" dirty="0" err="1" smtClean="0"/>
              <a:t>catenulatum</a:t>
            </a:r>
            <a:r>
              <a:rPr lang="fi-FI" b="1" i="1" dirty="0" smtClean="0"/>
              <a:t> </a:t>
            </a:r>
            <a:r>
              <a:rPr lang="fi-FI" b="1" dirty="0" smtClean="0"/>
              <a:t>J1446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/>
              <a:t>Maasika ja vaarika hahkhallituse tõrje tolmeldajate kaasabil </a:t>
            </a:r>
            <a:endParaRPr lang="fi-FI" b="1" dirty="0" smtClean="0"/>
          </a:p>
        </p:txBody>
      </p:sp>
      <p:sp>
        <p:nvSpPr>
          <p:cNvPr id="10" name="Tekstiruutu 9"/>
          <p:cNvSpPr txBox="1"/>
          <p:nvPr/>
        </p:nvSpPr>
        <p:spPr>
          <a:xfrm>
            <a:off x="5279988" y="4005064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Prestop</a:t>
            </a:r>
            <a:r>
              <a:rPr lang="fi-FI" b="1" dirty="0" smtClean="0"/>
              <a:t>®</a:t>
            </a:r>
          </a:p>
          <a:p>
            <a:r>
              <a:rPr lang="fi-FI" b="1" i="1" dirty="0" err="1" smtClean="0"/>
              <a:t>Gliocladium</a:t>
            </a:r>
            <a:r>
              <a:rPr lang="fi-FI" b="1" i="1" dirty="0" smtClean="0"/>
              <a:t> </a:t>
            </a:r>
            <a:r>
              <a:rPr lang="fi-FI" b="1" i="1" dirty="0" err="1" smtClean="0"/>
              <a:t>catenulatum</a:t>
            </a:r>
            <a:r>
              <a:rPr lang="fi-FI" b="1" i="1" dirty="0" smtClean="0"/>
              <a:t> </a:t>
            </a:r>
            <a:r>
              <a:rPr lang="fi-FI" b="1" dirty="0" smtClean="0"/>
              <a:t>J1446</a:t>
            </a:r>
          </a:p>
          <a:p>
            <a:endParaRPr lang="fi-F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/>
              <a:t>Maasika ja vaarika juurehaiguste tõrje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/>
              <a:t>Hahkhallituse tõrje pritsimisena</a:t>
            </a:r>
            <a:endParaRPr lang="fi-FI" b="1" dirty="0" smtClean="0"/>
          </a:p>
          <a:p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339751" cy="5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97" y="5809912"/>
            <a:ext cx="9144000" cy="108769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9890" y="764704"/>
            <a:ext cx="8047038" cy="1008062"/>
          </a:xfrm>
          <a:prstGeom prst="rect">
            <a:avLst/>
          </a:prstGeom>
          <a:solidFill>
            <a:schemeClr val="bg1">
              <a:alpha val="98000"/>
            </a:schemeClr>
          </a:solidFill>
          <a:ln w="9525">
            <a:noFill/>
            <a:miter lim="800000"/>
            <a:headEnd/>
            <a:tailEnd/>
          </a:ln>
        </p:spPr>
        <p:txBody>
          <a:bodyPr lIns="10800" tIns="10800" rIns="10800" bIns="10800" anchor="ctr"/>
          <a:lstStyle/>
          <a:p>
            <a:pPr algn="ctr"/>
            <a:r>
              <a:rPr lang="en-US" sz="2800" b="1" noProof="1" smtClean="0"/>
              <a:t>Prestop</a:t>
            </a:r>
            <a:r>
              <a:rPr lang="en-US" sz="2800" b="1" baseline="30000" noProof="1" smtClean="0"/>
              <a:t>®</a:t>
            </a:r>
            <a:r>
              <a:rPr lang="en-US" sz="2800" b="1" noProof="1" smtClean="0"/>
              <a:t> ma</a:t>
            </a:r>
            <a:r>
              <a:rPr lang="et-EE" sz="2800" b="1" noProof="1" smtClean="0"/>
              <a:t>asika </a:t>
            </a:r>
            <a:r>
              <a:rPr lang="en-US" sz="2800" b="1" noProof="1" smtClean="0"/>
              <a:t>ja v</a:t>
            </a:r>
            <a:r>
              <a:rPr lang="et-EE" sz="2800" b="1" noProof="1" smtClean="0"/>
              <a:t>a</a:t>
            </a:r>
            <a:r>
              <a:rPr lang="en-US" sz="2800" b="1" noProof="1" smtClean="0"/>
              <a:t>a</a:t>
            </a:r>
            <a:r>
              <a:rPr lang="et-EE" sz="2800" b="1" noProof="1" smtClean="0"/>
              <a:t>rika </a:t>
            </a:r>
            <a:r>
              <a:rPr lang="en-US" sz="2800" b="1" noProof="1" smtClean="0"/>
              <a:t>juur</a:t>
            </a:r>
            <a:r>
              <a:rPr lang="et-EE" sz="2800" b="1" noProof="1" smtClean="0"/>
              <a:t>ehaiguste tõrjeks </a:t>
            </a:r>
            <a:r>
              <a:rPr lang="en-US" sz="2800" b="1" noProof="1" smtClean="0"/>
              <a:t> </a:t>
            </a:r>
            <a:endParaRPr lang="en-US" sz="2800" b="1" noProof="1"/>
          </a:p>
        </p:txBody>
      </p:sp>
      <p:sp>
        <p:nvSpPr>
          <p:cNvPr id="7" name="Tekstiruutu 6"/>
          <p:cNvSpPr txBox="1"/>
          <p:nvPr/>
        </p:nvSpPr>
        <p:spPr>
          <a:xfrm>
            <a:off x="683568" y="2106442"/>
            <a:ext cx="79032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i="1" dirty="0" smtClean="0"/>
              <a:t>Phytophtora</a:t>
            </a:r>
            <a:r>
              <a:rPr lang="fi-FI" b="1" dirty="0" smtClean="0"/>
              <a:t>-, </a:t>
            </a:r>
            <a:r>
              <a:rPr lang="fi-FI" b="1" i="1" dirty="0" smtClean="0"/>
              <a:t>Pythium-</a:t>
            </a:r>
            <a:r>
              <a:rPr lang="fi-FI" b="1" dirty="0" smtClean="0"/>
              <a:t> ja </a:t>
            </a:r>
            <a:r>
              <a:rPr lang="fi-FI" b="1" i="1" dirty="0" smtClean="0"/>
              <a:t>Fusarium</a:t>
            </a:r>
            <a:r>
              <a:rPr lang="fi-FI" b="1" dirty="0" smtClean="0"/>
              <a:t>-s</a:t>
            </a:r>
            <a:r>
              <a:rPr lang="et-EE" b="1" dirty="0" err="1" smtClean="0"/>
              <a:t>eened</a:t>
            </a:r>
            <a:r>
              <a:rPr lang="et-EE" b="1" dirty="0" smtClean="0"/>
              <a:t> põhjustavad maasika ja vaarika taimmaterjalil juurestiku probleeme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/>
              <a:t>Taim</a:t>
            </a:r>
            <a:r>
              <a:rPr lang="et-EE" b="1" dirty="0" err="1" smtClean="0"/>
              <a:t>ede</a:t>
            </a:r>
            <a:r>
              <a:rPr lang="et-EE" b="1" dirty="0" smtClean="0"/>
              <a:t> töötlus </a:t>
            </a:r>
            <a:r>
              <a:rPr lang="fi-FI" b="1" dirty="0" smtClean="0"/>
              <a:t>Prestopi</a:t>
            </a:r>
            <a:r>
              <a:rPr lang="et-EE" b="1" dirty="0" err="1" smtClean="0"/>
              <a:t>ga</a:t>
            </a:r>
            <a:r>
              <a:rPr lang="et-EE" b="1" dirty="0" smtClean="0"/>
              <a:t>  istutamise ajal</a:t>
            </a:r>
            <a:r>
              <a:rPr lang="fi-FI" b="1" dirty="0" smtClean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t-EE" dirty="0" smtClean="0"/>
              <a:t>Juurte sisse kastmine </a:t>
            </a:r>
            <a:r>
              <a:rPr lang="fi-FI" dirty="0" smtClean="0"/>
              <a:t> 0,5 % vesi</a:t>
            </a:r>
            <a:r>
              <a:rPr lang="et-EE" dirty="0" smtClean="0"/>
              <a:t>lahusesse  (mitte kasutada külmunud juurepallide puhul</a:t>
            </a:r>
            <a:r>
              <a:rPr lang="fi-FI" dirty="0" smtClean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 smtClean="0"/>
              <a:t>Juur</a:t>
            </a:r>
            <a:r>
              <a:rPr lang="et-EE" dirty="0" smtClean="0"/>
              <a:t>tele pritsimine </a:t>
            </a:r>
            <a:r>
              <a:rPr lang="fi-FI" dirty="0" smtClean="0"/>
              <a:t>0,5 % </a:t>
            </a:r>
            <a:r>
              <a:rPr lang="et-EE" dirty="0" smtClean="0"/>
              <a:t>vesilahusega (mitte kasutada külmunud juurepallide puhul</a:t>
            </a:r>
            <a:r>
              <a:rPr lang="fi-FI" dirty="0" smtClean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t-EE" dirty="0" smtClean="0"/>
              <a:t>Kastmissüsteemi kaudu üsna kohe pärast istutust ja juurepallide sulamist </a:t>
            </a:r>
            <a:r>
              <a:rPr lang="fi-FI" dirty="0" smtClean="0"/>
              <a:t>(ma</a:t>
            </a:r>
            <a:r>
              <a:rPr lang="et-EE" dirty="0" err="1" smtClean="0"/>
              <a:t>asikas</a:t>
            </a:r>
            <a:r>
              <a:rPr lang="et-EE" dirty="0" smtClean="0"/>
              <a:t> - </a:t>
            </a:r>
            <a:r>
              <a:rPr lang="fi-FI" dirty="0" smtClean="0"/>
              <a:t> 200 g/1000 tai</a:t>
            </a:r>
            <a:r>
              <a:rPr lang="et-EE" dirty="0" err="1" smtClean="0"/>
              <a:t>mele</a:t>
            </a:r>
            <a:r>
              <a:rPr lang="fi-FI" dirty="0" smtClean="0"/>
              <a:t>, va</a:t>
            </a:r>
            <a:r>
              <a:rPr lang="et-EE" dirty="0" err="1" smtClean="0"/>
              <a:t>arikas</a:t>
            </a:r>
            <a:r>
              <a:rPr lang="et-EE" dirty="0" smtClean="0"/>
              <a:t> -  </a:t>
            </a:r>
            <a:r>
              <a:rPr lang="fi-FI" dirty="0" smtClean="0"/>
              <a:t>250-300 g/1000 tai</a:t>
            </a:r>
            <a:r>
              <a:rPr lang="et-EE" dirty="0" err="1" smtClean="0"/>
              <a:t>mele</a:t>
            </a:r>
            <a:r>
              <a:rPr lang="fi-FI" dirty="0" smtClean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/>
              <a:t>1 kuu möödudes </a:t>
            </a:r>
            <a:r>
              <a:rPr lang="et-EE" b="1" dirty="0" smtClean="0"/>
              <a:t>istutamisest </a:t>
            </a:r>
            <a:r>
              <a:rPr lang="et-EE" b="1" dirty="0"/>
              <a:t>kastmissüsteemi </a:t>
            </a:r>
            <a:r>
              <a:rPr lang="et-EE" b="1" dirty="0" smtClean="0"/>
              <a:t>kaudu töötlust korrata</a:t>
            </a:r>
            <a:endParaRPr lang="fi-FI" b="1" dirty="0" smtClean="0"/>
          </a:p>
          <a:p>
            <a:pPr lvl="2"/>
            <a:endParaRPr lang="fi-FI" dirty="0"/>
          </a:p>
          <a:p>
            <a:pPr lvl="2"/>
            <a:endParaRPr lang="fi-FI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8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9761"/>
            <a:ext cx="9144000" cy="108769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50" y="404813"/>
            <a:ext cx="8047038" cy="1008062"/>
          </a:xfrm>
          <a:prstGeom prst="rect">
            <a:avLst/>
          </a:prstGeom>
          <a:solidFill>
            <a:schemeClr val="bg1">
              <a:alpha val="98000"/>
            </a:schemeClr>
          </a:solidFill>
          <a:ln w="9525">
            <a:noFill/>
            <a:miter lim="800000"/>
            <a:headEnd/>
            <a:tailEnd/>
          </a:ln>
        </p:spPr>
        <p:txBody>
          <a:bodyPr lIns="10800" tIns="10800" rIns="10800" bIns="10800" anchor="ctr"/>
          <a:lstStyle/>
          <a:p>
            <a:pPr algn="ctr"/>
            <a:r>
              <a:rPr lang="en-US" sz="2800" b="1" noProof="1" smtClean="0"/>
              <a:t>Prestop</a:t>
            </a:r>
            <a:r>
              <a:rPr lang="en-US" sz="2800" b="1" baseline="30000" noProof="1" smtClean="0"/>
              <a:t> ®</a:t>
            </a:r>
            <a:r>
              <a:rPr lang="en-US" sz="2800" b="1" noProof="1" smtClean="0"/>
              <a:t> tunneli</a:t>
            </a:r>
            <a:r>
              <a:rPr lang="et-EE" sz="2800" b="1" noProof="1" smtClean="0"/>
              <a:t> vaarika juurehaiguste tõrjeks </a:t>
            </a:r>
            <a:endParaRPr lang="en-US" sz="2800" b="1" noProof="1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5" y="2348880"/>
            <a:ext cx="3746999" cy="28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348880"/>
            <a:ext cx="37734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65615" y="5375694"/>
            <a:ext cx="381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Prestop  300 g/1000 </a:t>
            </a:r>
            <a:r>
              <a:rPr lang="et-EE" b="1" dirty="0" smtClean="0"/>
              <a:t>poti kohta</a:t>
            </a:r>
            <a:endParaRPr lang="en-US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4813301" y="5430429"/>
            <a:ext cx="381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Haigussümptomid töötlemata taimereas</a:t>
            </a:r>
            <a:endParaRPr lang="en-US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560629" y="1412875"/>
            <a:ext cx="806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Tootmiskatse </a:t>
            </a:r>
            <a:r>
              <a:rPr lang="fi-FI" b="1" dirty="0" smtClean="0"/>
              <a:t> </a:t>
            </a:r>
            <a:r>
              <a:rPr lang="fi-FI" b="1" dirty="0" smtClean="0"/>
              <a:t>2014</a:t>
            </a:r>
            <a:r>
              <a:rPr lang="et-EE" b="1" dirty="0" smtClean="0"/>
              <a:t> Soomes</a:t>
            </a:r>
            <a:r>
              <a:rPr lang="fi-FI" b="1" dirty="0" smtClean="0"/>
              <a:t>:</a:t>
            </a:r>
            <a:endParaRPr lang="fi-FI" b="1" dirty="0" smtClean="0"/>
          </a:p>
          <a:p>
            <a:r>
              <a:rPr lang="et-EE" b="1" dirty="0" smtClean="0"/>
              <a:t>Vaarikal </a:t>
            </a:r>
            <a:r>
              <a:rPr lang="fi-FI" b="1" dirty="0" smtClean="0"/>
              <a:t>”Glen Ample” </a:t>
            </a:r>
            <a:r>
              <a:rPr lang="et-EE" b="1" dirty="0" smtClean="0"/>
              <a:t>juurehaiguste sümptomid </a:t>
            </a:r>
            <a:r>
              <a:rPr lang="fi-FI" b="1" dirty="0" smtClean="0"/>
              <a:t> (</a:t>
            </a:r>
            <a:r>
              <a:rPr lang="fi-FI" b="1" i="1" dirty="0" smtClean="0"/>
              <a:t>Phytophthora rubi </a:t>
            </a:r>
            <a:r>
              <a:rPr lang="fi-FI" b="1" dirty="0" smtClean="0"/>
              <a:t> ja </a:t>
            </a:r>
            <a:r>
              <a:rPr lang="fi-FI" b="1" i="1" dirty="0" smtClean="0"/>
              <a:t>Fusarium</a:t>
            </a:r>
            <a:r>
              <a:rPr lang="fi-FI" b="1" dirty="0" smtClean="0"/>
              <a:t> sp.)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3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9761"/>
            <a:ext cx="9144000" cy="108769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50" y="404813"/>
            <a:ext cx="8047038" cy="1008062"/>
          </a:xfrm>
          <a:prstGeom prst="rect">
            <a:avLst/>
          </a:prstGeom>
          <a:solidFill>
            <a:schemeClr val="bg1">
              <a:alpha val="98000"/>
            </a:schemeClr>
          </a:solidFill>
          <a:ln w="9525">
            <a:noFill/>
            <a:miter lim="800000"/>
            <a:headEnd/>
            <a:tailEnd/>
          </a:ln>
        </p:spPr>
        <p:txBody>
          <a:bodyPr lIns="10800" tIns="10800" rIns="10800" bIns="10800" anchor="ctr"/>
          <a:lstStyle/>
          <a:p>
            <a:pPr algn="ctr"/>
            <a:r>
              <a:rPr lang="en-US" sz="2800" b="1" noProof="1" smtClean="0"/>
              <a:t>Prestop</a:t>
            </a:r>
            <a:r>
              <a:rPr lang="en-US" sz="2800" b="1" baseline="30000" noProof="1" smtClean="0"/>
              <a:t> ®</a:t>
            </a:r>
            <a:r>
              <a:rPr lang="en-US" sz="2800" b="1" noProof="1" smtClean="0"/>
              <a:t> </a:t>
            </a:r>
            <a:r>
              <a:rPr lang="et-EE" sz="2800" b="1" noProof="1" smtClean="0"/>
              <a:t>tunneli vaarika juurehaiguste tõrjeks </a:t>
            </a:r>
            <a:r>
              <a:rPr lang="en-US" sz="2800" b="1" noProof="1" smtClean="0"/>
              <a:t> </a:t>
            </a:r>
            <a:endParaRPr lang="en-US" sz="2800" b="1" noProof="1"/>
          </a:p>
        </p:txBody>
      </p:sp>
      <p:sp>
        <p:nvSpPr>
          <p:cNvPr id="6" name="Tekstiruutu 5"/>
          <p:cNvSpPr txBox="1"/>
          <p:nvPr/>
        </p:nvSpPr>
        <p:spPr>
          <a:xfrm>
            <a:off x="554608" y="1724506"/>
            <a:ext cx="7899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/>
              <a:t>Prestop</a:t>
            </a:r>
            <a:r>
              <a:rPr lang="et-EE" b="1" dirty="0" smtClean="0"/>
              <a:t>  töötlus </a:t>
            </a:r>
            <a:r>
              <a:rPr lang="fi-FI" b="1" dirty="0" smtClean="0"/>
              <a:t>(kast</a:t>
            </a:r>
            <a:r>
              <a:rPr lang="et-EE" b="1" dirty="0" err="1" smtClean="0"/>
              <a:t>missüsteemi</a:t>
            </a:r>
            <a:r>
              <a:rPr lang="et-EE" b="1" dirty="0" smtClean="0"/>
              <a:t> kaudu) </a:t>
            </a:r>
            <a:r>
              <a:rPr lang="fi-FI" b="1" dirty="0" smtClean="0"/>
              <a:t>istut</a:t>
            </a:r>
            <a:r>
              <a:rPr lang="et-EE" b="1" dirty="0" err="1" smtClean="0"/>
              <a:t>amise</a:t>
            </a:r>
            <a:r>
              <a:rPr lang="et-EE" b="1" dirty="0" smtClean="0"/>
              <a:t> ajal </a:t>
            </a:r>
            <a:r>
              <a:rPr lang="fi-FI" b="1" dirty="0" smtClean="0"/>
              <a:t>ja </a:t>
            </a:r>
            <a:r>
              <a:rPr lang="fi-FI" b="1" dirty="0" smtClean="0"/>
              <a:t>1 </a:t>
            </a:r>
            <a:r>
              <a:rPr lang="et-EE" b="1" dirty="0" smtClean="0"/>
              <a:t>kuu pärast istutamist </a:t>
            </a:r>
            <a:r>
              <a:rPr lang="fi-FI" b="1" dirty="0" smtClean="0"/>
              <a:t>300 </a:t>
            </a:r>
            <a:r>
              <a:rPr lang="fi-FI" b="1" dirty="0" smtClean="0"/>
              <a:t>g/1000 </a:t>
            </a:r>
            <a:r>
              <a:rPr lang="et-EE" b="1" dirty="0" smtClean="0"/>
              <a:t>taimele </a:t>
            </a:r>
            <a:endParaRPr lang="en-US" b="1" dirty="0"/>
          </a:p>
        </p:txBody>
      </p:sp>
      <p:graphicFrame>
        <p:nvGraphicFramePr>
          <p:cNvPr id="11" name="Chart 6"/>
          <p:cNvGraphicFramePr/>
          <p:nvPr>
            <p:extLst>
              <p:ext uri="{D42A27DB-BD31-4B8C-83A1-F6EECF244321}">
                <p14:modId xmlns:p14="http://schemas.microsoft.com/office/powerpoint/2010/main" val="1080505626"/>
              </p:ext>
            </p:extLst>
          </p:nvPr>
        </p:nvGraphicFramePr>
        <p:xfrm>
          <a:off x="395536" y="2996952"/>
          <a:ext cx="3984104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8"/>
          <p:cNvGraphicFramePr/>
          <p:nvPr>
            <p:extLst>
              <p:ext uri="{D42A27DB-BD31-4B8C-83A1-F6EECF244321}">
                <p14:modId xmlns:p14="http://schemas.microsoft.com/office/powerpoint/2010/main" val="2506098613"/>
              </p:ext>
            </p:extLst>
          </p:nvPr>
        </p:nvGraphicFramePr>
        <p:xfrm>
          <a:off x="4572000" y="2924944"/>
          <a:ext cx="388843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63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827584" y="595013"/>
            <a:ext cx="74888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b="1" dirty="0" smtClean="0"/>
              <a:t>Prestop ma</a:t>
            </a:r>
            <a:r>
              <a:rPr lang="et-EE" sz="2800" b="1" dirty="0" err="1" smtClean="0"/>
              <a:t>asika</a:t>
            </a:r>
            <a:r>
              <a:rPr lang="et-EE" sz="2800" b="1" dirty="0" smtClean="0"/>
              <a:t> juurehaiguste tõrjeks </a:t>
            </a:r>
            <a:r>
              <a:rPr lang="fi-FI" sz="2800" b="1" dirty="0" smtClean="0"/>
              <a:t> </a:t>
            </a:r>
          </a:p>
          <a:p>
            <a:endParaRPr lang="fi-FI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60" y="2332883"/>
            <a:ext cx="431837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10617"/>
              </p:ext>
            </p:extLst>
          </p:nvPr>
        </p:nvGraphicFramePr>
        <p:xfrm>
          <a:off x="478962" y="2420888"/>
          <a:ext cx="3444966" cy="2147267"/>
        </p:xfrm>
        <a:graphic>
          <a:graphicData uri="http://schemas.openxmlformats.org/drawingml/2006/table">
            <a:tbl>
              <a:tblPr firstRow="1" firstCol="1" bandRow="1"/>
              <a:tblGrid>
                <a:gridCol w="1491076"/>
                <a:gridCol w="873770"/>
                <a:gridCol w="1080120"/>
              </a:tblGrid>
              <a:tr h="572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Töötlus</a:t>
                      </a:r>
                      <a:endParaRPr lang="fi-FI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fi-FI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t-EE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hukkunud taimi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fi-FI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t-EE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hukkunud ja eriti väikseid taimi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Töötlemata</a:t>
                      </a:r>
                      <a:endParaRPr lang="fi-F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3,5 %</a:t>
                      </a:r>
                      <a:endParaRPr lang="fi-F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16,5 %</a:t>
                      </a:r>
                      <a:endParaRPr lang="fi-F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Prestop 0,25</a:t>
                      </a: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t-EE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sisse kastmine</a:t>
                      </a: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+ kast</a:t>
                      </a:r>
                      <a:r>
                        <a:rPr lang="et-EE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mine</a:t>
                      </a: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250 g/1000 </a:t>
                      </a:r>
                      <a:r>
                        <a:rPr lang="et-EE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taimele</a:t>
                      </a:r>
                      <a:r>
                        <a:rPr lang="fi-FI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i-F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0,8 %</a:t>
                      </a:r>
                      <a:endParaRPr lang="fi-F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6,5 %</a:t>
                      </a:r>
                      <a:endParaRPr lang="fi-F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Prestop 0,5</a:t>
                      </a: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t-EE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sisse kastmine</a:t>
                      </a: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+ kast</a:t>
                      </a:r>
                      <a:r>
                        <a:rPr lang="et-EE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mine</a:t>
                      </a:r>
                      <a:r>
                        <a:rPr lang="fi-FI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r>
                        <a:rPr lang="fi-FI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g/1000</a:t>
                      </a:r>
                      <a:r>
                        <a:rPr lang="fi-FI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t-EE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taimele </a:t>
                      </a:r>
                      <a:endParaRPr lang="fi-F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  <a:endParaRPr lang="fi-F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4,6 %</a:t>
                      </a:r>
                      <a:endParaRPr lang="fi-F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4031921" y="5301547"/>
            <a:ext cx="2672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smtClean="0"/>
              <a:t>Sisse kastmine </a:t>
            </a:r>
            <a:r>
              <a:rPr lang="fi-FI" sz="1400" b="1" dirty="0" smtClean="0"/>
              <a:t>Prestop 0,25 % ja </a:t>
            </a:r>
            <a:r>
              <a:rPr lang="et-EE" sz="1400" b="1" dirty="0" smtClean="0"/>
              <a:t>kastmine </a:t>
            </a:r>
            <a:r>
              <a:rPr lang="fi-FI" sz="1400" b="1" dirty="0" smtClean="0"/>
              <a:t> </a:t>
            </a:r>
          </a:p>
          <a:p>
            <a:r>
              <a:rPr lang="fi-FI" sz="1400" b="1" dirty="0" smtClean="0"/>
              <a:t>250 g/1000  </a:t>
            </a:r>
            <a:r>
              <a:rPr lang="et-EE" sz="1400" b="1" dirty="0" smtClean="0"/>
              <a:t>taimele</a:t>
            </a:r>
            <a:endParaRPr lang="fi-FI" sz="14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7044183" y="5269098"/>
            <a:ext cx="1476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smtClean="0"/>
              <a:t>Töötlemata</a:t>
            </a:r>
            <a:endParaRPr lang="fi-FI" sz="14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497460" y="47412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 smtClean="0"/>
              <a:t>Kõik taimed töödeldi ka </a:t>
            </a:r>
            <a:r>
              <a:rPr lang="et-EE" sz="1200" b="1" dirty="0" err="1" smtClean="0"/>
              <a:t>Humistari</a:t>
            </a:r>
            <a:r>
              <a:rPr lang="et-EE" sz="1200" b="1" dirty="0" smtClean="0"/>
              <a:t> ja </a:t>
            </a:r>
            <a:r>
              <a:rPr lang="et-EE" sz="1200" b="1" dirty="0" err="1" smtClean="0"/>
              <a:t>Phosfikiga</a:t>
            </a:r>
            <a:r>
              <a:rPr lang="et-EE" sz="1200" b="1" dirty="0" smtClean="0"/>
              <a:t>, mis olid lisatud sissekastmise lahusesse</a:t>
            </a:r>
            <a:endParaRPr lang="fi-FI" sz="1200" b="1" dirty="0"/>
          </a:p>
        </p:txBody>
      </p:sp>
      <p:sp>
        <p:nvSpPr>
          <p:cNvPr id="2" name="Tekstiruutu 1"/>
          <p:cNvSpPr txBox="1"/>
          <p:nvPr/>
        </p:nvSpPr>
        <p:spPr>
          <a:xfrm>
            <a:off x="4579805" y="19168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Tootmiskatse Soomes </a:t>
            </a:r>
            <a:r>
              <a:rPr lang="fi-FI" b="1" dirty="0" smtClean="0"/>
              <a:t>2015:</a:t>
            </a:r>
            <a:endParaRPr lang="fi-FI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395536" y="18448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Tul</a:t>
            </a:r>
            <a:r>
              <a:rPr lang="et-EE" b="1" dirty="0" err="1" smtClean="0"/>
              <a:t>emused</a:t>
            </a:r>
            <a:r>
              <a:rPr lang="et-EE" b="1" dirty="0" smtClean="0"/>
              <a:t>  </a:t>
            </a:r>
            <a:r>
              <a:rPr lang="fi-FI" b="1" dirty="0" smtClean="0"/>
              <a:t>2,5 k</a:t>
            </a:r>
            <a:r>
              <a:rPr lang="et-EE" b="1" dirty="0" err="1" smtClean="0"/>
              <a:t>uud</a:t>
            </a:r>
            <a:r>
              <a:rPr lang="et-EE" b="1" dirty="0" smtClean="0"/>
              <a:t> pärast istutamist</a:t>
            </a:r>
            <a:endParaRPr lang="fi-FI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7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756120"/>
            <a:ext cx="7848872" cy="1080120"/>
          </a:xfrm>
        </p:spPr>
        <p:txBody>
          <a:bodyPr>
            <a:normAutofit/>
          </a:bodyPr>
          <a:lstStyle/>
          <a:p>
            <a:r>
              <a:rPr lang="fi-FI" sz="2700" b="1" dirty="0" smtClean="0"/>
              <a:t> </a:t>
            </a:r>
            <a:r>
              <a:rPr lang="et-EE" sz="2700" b="1" dirty="0" err="1" smtClean="0"/>
              <a:t>Prestopiga</a:t>
            </a:r>
            <a:r>
              <a:rPr lang="et-EE" sz="2700" b="1" dirty="0" smtClean="0"/>
              <a:t> töötlus istutamise ajal parandas maasika talvitumist ja kiirendas kasvu algust kevadel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1027"/>
            <a:ext cx="49691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2"/>
          <p:cNvSpPr txBox="1"/>
          <p:nvPr/>
        </p:nvSpPr>
        <p:spPr>
          <a:xfrm>
            <a:off x="485365" y="5229450"/>
            <a:ext cx="2619375" cy="6762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t-EE" sz="2000" b="1" dirty="0" smtClean="0">
                <a:effectLst/>
                <a:ea typeface="Calibri"/>
                <a:cs typeface="Times New Roman"/>
              </a:rPr>
              <a:t>töötlemata</a:t>
            </a:r>
            <a:endParaRPr lang="fi-FI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Tekstiruutu 3"/>
          <p:cNvSpPr txBox="1"/>
          <p:nvPr/>
        </p:nvSpPr>
        <p:spPr>
          <a:xfrm>
            <a:off x="3104740" y="5113395"/>
            <a:ext cx="2763404" cy="105190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000" b="1" dirty="0" smtClean="0">
                <a:effectLst/>
                <a:ea typeface="Calibri"/>
                <a:cs typeface="Times New Roman"/>
              </a:rPr>
              <a:t>Prestop-</a:t>
            </a:r>
            <a:r>
              <a:rPr lang="et-EE" sz="2000" b="1" dirty="0" smtClean="0">
                <a:effectLst/>
                <a:ea typeface="Calibri"/>
                <a:cs typeface="Times New Roman"/>
              </a:rPr>
              <a:t>töötlus kastmissüsteemi kaudu </a:t>
            </a:r>
            <a:r>
              <a:rPr lang="fi-FI" sz="2000" b="1" dirty="0" smtClean="0">
                <a:effectLst/>
                <a:ea typeface="Calibri"/>
                <a:cs typeface="Times New Roman"/>
              </a:rPr>
              <a:t> </a:t>
            </a:r>
            <a:r>
              <a:rPr lang="et-EE" sz="2000" b="1" dirty="0" smtClean="0">
                <a:effectLst/>
                <a:ea typeface="Calibri"/>
                <a:cs typeface="Times New Roman"/>
              </a:rPr>
              <a:t>suvel</a:t>
            </a:r>
            <a:r>
              <a:rPr lang="fi-FI" sz="2000" b="1" dirty="0" smtClean="0">
                <a:effectLst/>
                <a:ea typeface="Calibri"/>
                <a:cs typeface="Times New Roman"/>
              </a:rPr>
              <a:t> 2015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000" b="1" dirty="0" smtClean="0">
                <a:effectLst/>
                <a:ea typeface="Calibri"/>
                <a:cs typeface="Times New Roman"/>
              </a:rPr>
              <a:t> </a:t>
            </a:r>
            <a:endParaRPr lang="fi-FI" sz="11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07888"/>
              </p:ext>
            </p:extLst>
          </p:nvPr>
        </p:nvGraphicFramePr>
        <p:xfrm>
          <a:off x="5940152" y="1844824"/>
          <a:ext cx="2664296" cy="187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/>
                <a:gridCol w="1332148"/>
              </a:tblGrid>
              <a:tr h="773752">
                <a:tc gridSpan="2">
                  <a:txBody>
                    <a:bodyPr/>
                    <a:lstStyle/>
                    <a:p>
                      <a:r>
                        <a:rPr lang="et-EE" dirty="0" smtClean="0"/>
                        <a:t>Kevadel </a:t>
                      </a:r>
                      <a:r>
                        <a:rPr lang="et-EE" dirty="0" smtClean="0"/>
                        <a:t>2016 istutatud </a:t>
                      </a:r>
                      <a:r>
                        <a:rPr lang="et-EE" dirty="0" smtClean="0"/>
                        <a:t>asendustaimed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723832">
                <a:tc>
                  <a:txBody>
                    <a:bodyPr/>
                    <a:lstStyle/>
                    <a:p>
                      <a:r>
                        <a:rPr lang="et-EE" dirty="0" smtClean="0"/>
                        <a:t>Töötlemata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Prestop</a:t>
                      </a:r>
                      <a:r>
                        <a:rPr lang="fi-FI" dirty="0" smtClean="0"/>
                        <a:t> </a:t>
                      </a:r>
                      <a:endParaRPr lang="fi-FI" dirty="0"/>
                    </a:p>
                  </a:txBody>
                  <a:tcPr/>
                </a:tc>
              </a:tr>
              <a:tr h="380344">
                <a:tc>
                  <a:txBody>
                    <a:bodyPr/>
                    <a:lstStyle/>
                    <a:p>
                      <a:r>
                        <a:rPr lang="fi-FI" dirty="0" smtClean="0"/>
                        <a:t>12,7 %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3,0 % 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85858"/>
              </p:ext>
            </p:extLst>
          </p:nvPr>
        </p:nvGraphicFramePr>
        <p:xfrm>
          <a:off x="6012160" y="3940406"/>
          <a:ext cx="2592288" cy="197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912"/>
                <a:gridCol w="1241376"/>
              </a:tblGrid>
              <a:tr h="740123">
                <a:tc gridSpan="2">
                  <a:txBody>
                    <a:bodyPr/>
                    <a:lstStyle/>
                    <a:p>
                      <a:r>
                        <a:rPr lang="et-EE" dirty="0" smtClean="0"/>
                        <a:t>Avanenud õitega õievarte keskmine arv taime kohta 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620037">
                <a:tc>
                  <a:txBody>
                    <a:bodyPr/>
                    <a:lstStyle/>
                    <a:p>
                      <a:r>
                        <a:rPr lang="et-EE" dirty="0" smtClean="0"/>
                        <a:t>Töötlemata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Prestop</a:t>
                      </a:r>
                      <a:r>
                        <a:rPr lang="fi-FI" dirty="0" smtClean="0"/>
                        <a:t> </a:t>
                      </a:r>
                      <a:endParaRPr lang="fi-FI" dirty="0"/>
                    </a:p>
                  </a:txBody>
                  <a:tcPr/>
                </a:tc>
              </a:tr>
              <a:tr h="438816">
                <a:tc>
                  <a:txBody>
                    <a:bodyPr/>
                    <a:lstStyle/>
                    <a:p>
                      <a:r>
                        <a:rPr lang="fi-FI" dirty="0" smtClean="0"/>
                        <a:t>1,9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3,1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26179" cy="95894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035192" cy="1080120"/>
          </a:xfrm>
        </p:spPr>
        <p:txBody>
          <a:bodyPr>
            <a:normAutofit fontScale="90000"/>
          </a:bodyPr>
          <a:lstStyle/>
          <a:p>
            <a:r>
              <a:rPr lang="fi-FI" sz="2700" b="1" dirty="0" smtClean="0"/>
              <a:t/>
            </a:r>
            <a:br>
              <a:rPr lang="fi-FI" sz="2700" b="1" dirty="0" smtClean="0"/>
            </a:br>
            <a:r>
              <a:rPr lang="fi-FI" sz="2700" b="1" dirty="0" smtClean="0"/>
              <a:t/>
            </a:r>
            <a:br>
              <a:rPr lang="fi-FI" sz="2700" b="1" dirty="0" smtClean="0"/>
            </a:br>
            <a:r>
              <a:rPr lang="fi-FI" sz="2700" b="1" dirty="0" smtClean="0"/>
              <a:t>Prestop</a:t>
            </a:r>
            <a:r>
              <a:rPr lang="et-EE" sz="2700" b="1" dirty="0" smtClean="0"/>
              <a:t>iga töötlus  parandas maasika talvitumist tunnelis, kiirendas kasvu algust kevadel ja õievarte arengut </a:t>
            </a:r>
            <a:r>
              <a:rPr lang="fi-FI" sz="2700" b="1" dirty="0" smtClean="0"/>
              <a:t/>
            </a:r>
            <a:br>
              <a:rPr lang="fi-FI" sz="2700" b="1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Tekstiruutu 2"/>
          <p:cNvSpPr txBox="1"/>
          <p:nvPr/>
        </p:nvSpPr>
        <p:spPr>
          <a:xfrm>
            <a:off x="611559" y="5385455"/>
            <a:ext cx="2619375" cy="6762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t-EE" sz="2000" b="1" dirty="0" smtClean="0">
                <a:effectLst/>
                <a:ea typeface="Calibri"/>
                <a:cs typeface="Times New Roman"/>
              </a:rPr>
              <a:t>Töötlemata</a:t>
            </a:r>
            <a:endParaRPr lang="fi-FI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Tekstiruutu 3"/>
          <p:cNvSpPr txBox="1"/>
          <p:nvPr/>
        </p:nvSpPr>
        <p:spPr>
          <a:xfrm>
            <a:off x="3230934" y="5393197"/>
            <a:ext cx="3033958" cy="77210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000" b="1" dirty="0" smtClean="0">
                <a:effectLst/>
                <a:ea typeface="Calibri"/>
                <a:cs typeface="Times New Roman"/>
              </a:rPr>
              <a:t>Prestop</a:t>
            </a:r>
            <a:r>
              <a:rPr lang="et-EE" sz="2000" b="1" dirty="0" smtClean="0">
                <a:effectLst/>
                <a:ea typeface="Calibri"/>
                <a:cs typeface="Times New Roman"/>
              </a:rPr>
              <a:t> </a:t>
            </a:r>
            <a:r>
              <a:rPr lang="et-EE" sz="2000" b="1" dirty="0" smtClean="0">
                <a:effectLst/>
                <a:ea typeface="Calibri"/>
                <a:cs typeface="Times New Roman"/>
              </a:rPr>
              <a:t>töötlus 2015 </a:t>
            </a:r>
            <a:r>
              <a:rPr lang="et-EE" sz="2000" b="1" dirty="0" err="1" smtClean="0">
                <a:effectLst/>
                <a:ea typeface="Calibri"/>
                <a:cs typeface="Times New Roman"/>
              </a:rPr>
              <a:t>kastmis</a:t>
            </a:r>
            <a:r>
              <a:rPr lang="fi-FI" sz="2000" b="1" dirty="0" smtClean="0">
                <a:effectLst/>
                <a:ea typeface="Calibri"/>
                <a:cs typeface="Times New Roman"/>
              </a:rPr>
              <a:t>2015</a:t>
            </a:r>
            <a:endParaRPr lang="fi-FI" sz="2000" b="1" dirty="0" smtClean="0">
              <a:effectLst/>
              <a:ea typeface="Calibri"/>
              <a:cs typeface="Times New Roman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47882"/>
              </p:ext>
            </p:extLst>
          </p:nvPr>
        </p:nvGraphicFramePr>
        <p:xfrm>
          <a:off x="6269067" y="1844824"/>
          <a:ext cx="2448272" cy="183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757739">
                <a:tc gridSpan="2">
                  <a:txBody>
                    <a:bodyPr/>
                    <a:lstStyle/>
                    <a:p>
                      <a:r>
                        <a:rPr lang="et-EE" sz="1600" dirty="0" smtClean="0"/>
                        <a:t>Kevadel</a:t>
                      </a:r>
                      <a:r>
                        <a:rPr lang="et-EE" sz="1600" baseline="0" dirty="0" smtClean="0"/>
                        <a:t> </a:t>
                      </a:r>
                      <a:r>
                        <a:rPr lang="et-EE" sz="1600" baseline="0" dirty="0" smtClean="0"/>
                        <a:t>2016 tunnelisse </a:t>
                      </a:r>
                      <a:r>
                        <a:rPr lang="et-EE" sz="1600" baseline="0" dirty="0" smtClean="0"/>
                        <a:t>i</a:t>
                      </a:r>
                      <a:r>
                        <a:rPr lang="et-EE" sz="1600" dirty="0" smtClean="0"/>
                        <a:t>stutatud asendustaimed </a:t>
                      </a:r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708852">
                <a:tc>
                  <a:txBody>
                    <a:bodyPr/>
                    <a:lstStyle/>
                    <a:p>
                      <a:r>
                        <a:rPr lang="et-EE" sz="1600" dirty="0" smtClean="0"/>
                        <a:t>Töötlemata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Prestop</a:t>
                      </a:r>
                      <a:endParaRPr lang="fi-FI" sz="1600" dirty="0" smtClean="0"/>
                    </a:p>
                    <a:p>
                      <a:endParaRPr lang="fi-FI" dirty="0"/>
                    </a:p>
                  </a:txBody>
                  <a:tcPr/>
                </a:tc>
              </a:tr>
              <a:tr h="372473">
                <a:tc>
                  <a:txBody>
                    <a:bodyPr/>
                    <a:lstStyle/>
                    <a:p>
                      <a:r>
                        <a:rPr lang="fi-FI" dirty="0" smtClean="0"/>
                        <a:t>5,3 %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1,2 % 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74287"/>
              </p:ext>
            </p:extLst>
          </p:nvPr>
        </p:nvGraphicFramePr>
        <p:xfrm>
          <a:off x="6288683" y="3977349"/>
          <a:ext cx="2448272" cy="187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61"/>
                <a:gridCol w="1172411"/>
              </a:tblGrid>
              <a:tr h="69443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/>
                        <a:t>Avanenud õitega õievarte keskmine arv taime kohta </a:t>
                      </a:r>
                      <a:endParaRPr lang="fi-FI" sz="1600" dirty="0" smtClean="0"/>
                    </a:p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600568">
                <a:tc>
                  <a:txBody>
                    <a:bodyPr/>
                    <a:lstStyle/>
                    <a:p>
                      <a:r>
                        <a:rPr lang="et-EE" dirty="0" smtClean="0"/>
                        <a:t>Töötlemata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Prestop</a:t>
                      </a:r>
                      <a:endParaRPr lang="fi-FI" dirty="0" smtClean="0"/>
                    </a:p>
                    <a:p>
                      <a:endParaRPr lang="fi-FI" dirty="0"/>
                    </a:p>
                  </a:txBody>
                  <a:tcPr/>
                </a:tc>
              </a:tr>
              <a:tr h="411728">
                <a:tc>
                  <a:txBody>
                    <a:bodyPr/>
                    <a:lstStyle/>
                    <a:p>
                      <a:r>
                        <a:rPr lang="fi-FI" dirty="0" smtClean="0"/>
                        <a:t>4,1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5,2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844824"/>
            <a:ext cx="2646294" cy="352839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50" y="1844824"/>
            <a:ext cx="2655107" cy="354014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863799"/>
            <a:ext cx="9126179" cy="95894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8335" y="363969"/>
            <a:ext cx="8229600" cy="1143000"/>
          </a:xfrm>
        </p:spPr>
        <p:txBody>
          <a:bodyPr>
            <a:noAutofit/>
          </a:bodyPr>
          <a:lstStyle/>
          <a:p>
            <a:r>
              <a:rPr lang="fi-FI" sz="2400" b="1" dirty="0" smtClean="0"/>
              <a:t>Prestop</a:t>
            </a:r>
            <a:r>
              <a:rPr lang="et-EE" sz="2400" b="1" dirty="0" smtClean="0"/>
              <a:t>iga töödeldud taimedel olid kevadel 2016 tugevamad õievarred</a:t>
            </a:r>
            <a:endParaRPr lang="fi-FI" sz="2400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39608"/>
            <a:ext cx="4377236" cy="29200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30" y="1489361"/>
            <a:ext cx="2619223" cy="393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2"/>
          <p:cNvSpPr txBox="1"/>
          <p:nvPr/>
        </p:nvSpPr>
        <p:spPr>
          <a:xfrm>
            <a:off x="1763688" y="5108507"/>
            <a:ext cx="2619375" cy="6762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t-EE" sz="2000" b="1" dirty="0" smtClean="0">
                <a:effectLst/>
                <a:ea typeface="Calibri"/>
                <a:cs typeface="Times New Roman"/>
              </a:rPr>
              <a:t>Töötlemata</a:t>
            </a:r>
            <a:endParaRPr lang="fi-FI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kstiruutu 3"/>
          <p:cNvSpPr txBox="1"/>
          <p:nvPr/>
        </p:nvSpPr>
        <p:spPr>
          <a:xfrm>
            <a:off x="5510624" y="5418069"/>
            <a:ext cx="2736304" cy="7334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000" b="1" dirty="0" smtClean="0">
                <a:effectLst/>
                <a:ea typeface="Calibri"/>
                <a:cs typeface="Times New Roman"/>
              </a:rPr>
              <a:t>Prestop</a:t>
            </a:r>
            <a:r>
              <a:rPr lang="et-EE" sz="2000" b="1" dirty="0" smtClean="0">
                <a:effectLst/>
                <a:ea typeface="Calibri"/>
                <a:cs typeface="Times New Roman"/>
              </a:rPr>
              <a:t> töötlus</a:t>
            </a:r>
            <a:r>
              <a:rPr lang="fi-FI" sz="2000" b="1" dirty="0" smtClean="0">
                <a:effectLst/>
                <a:ea typeface="Calibri"/>
                <a:cs typeface="Times New Roman"/>
              </a:rPr>
              <a:t> 2015</a:t>
            </a:r>
            <a:endParaRPr lang="fi-FI" sz="1100" dirty="0">
              <a:effectLst/>
              <a:ea typeface="Calibri"/>
              <a:cs typeface="Times New Roman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5" y="5817194"/>
            <a:ext cx="9126179" cy="101541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483767" cy="53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8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Aitäh!</a:t>
            </a:r>
            <a:endParaRPr lang="et-EE" dirty="0"/>
          </a:p>
        </p:txBody>
      </p:sp>
      <p:pic>
        <p:nvPicPr>
          <p:cNvPr id="2050" name="Picture 2" descr="C:\Users\ene.kiudsoo\Pictures\marjad\pool_maasikas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93915" y="1556190"/>
            <a:ext cx="6084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832875" y="148478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971600" y="657703"/>
            <a:ext cx="7416824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b="1" i="1" dirty="0" smtClean="0"/>
              <a:t>Gliocladium</a:t>
            </a:r>
            <a:r>
              <a:rPr lang="fi-FI" b="1" dirty="0" smtClean="0"/>
              <a:t>-s</a:t>
            </a:r>
            <a:r>
              <a:rPr lang="et-EE" b="1" dirty="0" err="1" smtClean="0"/>
              <a:t>een</a:t>
            </a:r>
            <a:r>
              <a:rPr lang="fi-FI" b="1" dirty="0" smtClean="0"/>
              <a:t> </a:t>
            </a:r>
            <a:r>
              <a:rPr lang="et-EE" b="1" dirty="0" smtClean="0"/>
              <a:t>on asustanud juured, tõrjudes haigustekitajaid.  Seenniidistik ja eosed kurgitaimede juurtel. </a:t>
            </a:r>
            <a:r>
              <a:rPr lang="fi-FI" b="1" i="1" dirty="0" smtClean="0"/>
              <a:t>Gliocladium</a:t>
            </a:r>
            <a:r>
              <a:rPr lang="fi-FI" b="1" dirty="0" smtClean="0"/>
              <a:t>-s</a:t>
            </a:r>
            <a:r>
              <a:rPr lang="et-EE" b="1" dirty="0" err="1" smtClean="0"/>
              <a:t>een</a:t>
            </a:r>
            <a:r>
              <a:rPr lang="et-EE" b="1" dirty="0" smtClean="0"/>
              <a:t> on lisatud kasvusubstraati enne külvi. </a:t>
            </a:r>
            <a:r>
              <a:rPr lang="fi-FI" b="1" dirty="0" smtClean="0"/>
              <a:t> </a:t>
            </a:r>
          </a:p>
          <a:p>
            <a:pPr algn="ctr"/>
            <a:endParaRPr lang="fi-FI" sz="8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16" y="1664378"/>
            <a:ext cx="5128367" cy="38462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6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764704"/>
            <a:ext cx="8229600" cy="12827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2813"/>
            <a:r>
              <a:rPr lang="fi-FI" sz="2000" b="1" i="1" dirty="0" smtClean="0"/>
              <a:t>Gliocladium</a:t>
            </a:r>
            <a:r>
              <a:rPr lang="fi-FI" sz="2000" b="1" dirty="0" smtClean="0"/>
              <a:t>-s</a:t>
            </a:r>
            <a:r>
              <a:rPr lang="et-EE" sz="2000" b="1" dirty="0" err="1" smtClean="0"/>
              <a:t>een</a:t>
            </a:r>
            <a:r>
              <a:rPr lang="et-EE" sz="2000" b="1" dirty="0" smtClean="0"/>
              <a:t> asustab närbuvaid õisi</a:t>
            </a:r>
            <a:r>
              <a:rPr lang="fi-FI" sz="2000" b="1" dirty="0" smtClean="0"/>
              <a:t> (</a:t>
            </a:r>
            <a:r>
              <a:rPr lang="fi-FI" sz="2000" b="1" dirty="0" smtClean="0"/>
              <a:t>erit</a:t>
            </a:r>
            <a:r>
              <a:rPr lang="et-EE" sz="2000" b="1" dirty="0" smtClean="0"/>
              <a:t>i</a:t>
            </a:r>
            <a:r>
              <a:rPr lang="fi-FI" sz="2000" b="1" dirty="0" smtClean="0"/>
              <a:t> </a:t>
            </a:r>
            <a:r>
              <a:rPr lang="et-EE" sz="2000" b="1" dirty="0" smtClean="0"/>
              <a:t>tolmukad</a:t>
            </a:r>
            <a:r>
              <a:rPr lang="fi-FI" sz="2000" b="1" dirty="0" smtClean="0"/>
              <a:t>) </a:t>
            </a:r>
            <a:r>
              <a:rPr lang="et-EE" sz="2000" b="1" dirty="0" smtClean="0"/>
              <a:t>takistades hahkhallituse pääsu õiepõhjale </a:t>
            </a:r>
            <a:endParaRPr lang="fi-FI" sz="2000" b="1" i="1" dirty="0" smtClean="0"/>
          </a:p>
        </p:txBody>
      </p:sp>
      <p:pic>
        <p:nvPicPr>
          <p:cNvPr id="20483" name="Picture 3" descr="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916" y="1872877"/>
            <a:ext cx="2026990" cy="30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103" y="1872876"/>
            <a:ext cx="2004519" cy="30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90941"/>
            <a:ext cx="1978171" cy="308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115616" y="5185532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fi-FI" sz="1600" b="1" dirty="0" smtClean="0"/>
              <a:t>  </a:t>
            </a:r>
            <a:r>
              <a:rPr lang="et-EE" sz="1600" b="1" dirty="0" smtClean="0"/>
              <a:t>Hahkhallitus</a:t>
            </a:r>
            <a:r>
              <a:rPr lang="fi-FI" sz="1600" b="1" dirty="0" smtClean="0"/>
              <a:t>                               </a:t>
            </a:r>
            <a:r>
              <a:rPr lang="et-EE" sz="1600" b="1" dirty="0" smtClean="0"/>
              <a:t>hahkhallitus </a:t>
            </a:r>
            <a:r>
              <a:rPr lang="fi-FI" sz="1600" b="1" dirty="0" smtClean="0"/>
              <a:t>ja                            </a:t>
            </a:r>
            <a:r>
              <a:rPr lang="fi-FI" sz="1600" b="1" i="1" dirty="0" smtClean="0"/>
              <a:t>Gliocladium                  			Gliocladium</a:t>
            </a:r>
            <a:r>
              <a:rPr lang="fi-FI" sz="1600" b="1" dirty="0" smtClean="0"/>
              <a:t>    </a:t>
            </a:r>
            <a:endParaRPr lang="fi-FI" sz="16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12.3.2013</a:t>
            </a:r>
            <a:endParaRPr lang="en-US"/>
          </a:p>
        </p:txBody>
      </p:sp>
      <p:pic>
        <p:nvPicPr>
          <p:cNvPr id="8" name="Picture 4" descr="Bandeau Lallemand Plant C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42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71600" y="6926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  </a:t>
            </a:r>
            <a:endParaRPr lang="fi-FI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755576" y="134076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75556" y="87101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/>
              <a:t>Maasika ja vaarika hahkhallituse bioloogiline tõrje</a:t>
            </a:r>
            <a:endParaRPr lang="fi-FI" sz="2400" b="1" dirty="0" smtClean="0"/>
          </a:p>
          <a:p>
            <a:r>
              <a:rPr lang="fi-FI" b="1" dirty="0" smtClean="0"/>
              <a:t> </a:t>
            </a:r>
            <a:endParaRPr lang="fi-FI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607845" y="1535038"/>
            <a:ext cx="71077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 smtClean="0"/>
              <a:t>Prestop</a:t>
            </a:r>
            <a:r>
              <a:rPr lang="et-EE" b="1" u="sng" dirty="0" smtClean="0"/>
              <a:t>iga pritsimine õitsemise ajal</a:t>
            </a:r>
            <a:r>
              <a:rPr lang="fi-FI" b="1" u="sng" dirty="0" smtClean="0"/>
              <a:t>: </a:t>
            </a:r>
          </a:p>
          <a:p>
            <a:endParaRPr lang="fi-FI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3 </a:t>
            </a:r>
            <a:r>
              <a:rPr lang="et-EE" dirty="0" smtClean="0"/>
              <a:t>töötlust</a:t>
            </a:r>
            <a:r>
              <a:rPr lang="fi-FI" dirty="0" smtClean="0"/>
              <a:t>: </a:t>
            </a:r>
            <a:r>
              <a:rPr lang="et-EE" dirty="0" smtClean="0"/>
              <a:t>õitsemise algfaasis, keskel ja lõpus </a:t>
            </a:r>
            <a:r>
              <a:rPr lang="fi-F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Taimi pritsitakse </a:t>
            </a:r>
            <a:r>
              <a:rPr lang="fi-FI" dirty="0" smtClean="0"/>
              <a:t>0,5 % vesi</a:t>
            </a:r>
            <a:r>
              <a:rPr lang="et-EE" dirty="0" smtClean="0"/>
              <a:t>lahusega </a:t>
            </a:r>
            <a:r>
              <a:rPr lang="fi-FI" dirty="0" smtClean="0"/>
              <a:t>(100 g/20 li</a:t>
            </a:r>
            <a:r>
              <a:rPr lang="et-EE" dirty="0" err="1" smtClean="0"/>
              <a:t>itrit</a:t>
            </a:r>
            <a:r>
              <a:rPr lang="et-EE" dirty="0" smtClean="0"/>
              <a:t> vett</a:t>
            </a:r>
            <a:r>
              <a:rPr lang="fi-FI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Pritsimislahuse kontsentratsioon - </a:t>
            </a:r>
            <a:r>
              <a:rPr lang="fi-FI" dirty="0" smtClean="0"/>
              <a:t>0,5 </a:t>
            </a:r>
            <a:r>
              <a:rPr lang="fi-FI" dirty="0" smtClean="0"/>
              <a:t>% vesi</a:t>
            </a:r>
            <a:r>
              <a:rPr lang="et-EE" dirty="0" smtClean="0"/>
              <a:t>lahusena, olenevalt pritsimistehnikast 400-600 l/ha</a:t>
            </a:r>
            <a:r>
              <a:rPr lang="fi-FI" dirty="0" smtClean="0"/>
              <a:t> 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Kasvuhoonetes ja tunnelites täpispritsimine &gt; </a:t>
            </a:r>
            <a:r>
              <a:rPr lang="et-EE" dirty="0" smtClean="0"/>
              <a:t>võimalikud väiksemad </a:t>
            </a:r>
            <a:r>
              <a:rPr lang="et-EE" dirty="0" smtClean="0"/>
              <a:t>pritsimislahuse </a:t>
            </a:r>
            <a:r>
              <a:rPr lang="et-EE" dirty="0" smtClean="0"/>
              <a:t>kogused 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P</a:t>
            </a:r>
            <a:r>
              <a:rPr lang="et-EE" dirty="0" smtClean="0"/>
              <a:t>ritsimiste abil on võimalik vähendada hahkhallituse levikut kasvuhoones ja tunnelites.</a:t>
            </a:r>
            <a:endParaRPr lang="fi-FI" dirty="0" smtClean="0"/>
          </a:p>
          <a:p>
            <a:r>
              <a:rPr lang="fi-F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 bwMode="auto">
          <a:xfrm>
            <a:off x="457200" y="557808"/>
            <a:ext cx="8229600" cy="1143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813"/>
            <a:r>
              <a:rPr lang="et-EE" sz="3600" b="1" dirty="0" smtClean="0"/>
              <a:t>Maasika hahkhallituse tõrje</a:t>
            </a:r>
            <a:r>
              <a:rPr lang="fi-FI" sz="3600" b="1" dirty="0" smtClean="0"/>
              <a:t/>
            </a:r>
            <a:br>
              <a:rPr lang="fi-FI" sz="3600" b="1" dirty="0" smtClean="0"/>
            </a:br>
            <a:r>
              <a:rPr lang="fi-FI" sz="2800" b="1" dirty="0" smtClean="0"/>
              <a:t>(Prestop</a:t>
            </a:r>
            <a:r>
              <a:rPr lang="fi-FI" sz="2800" baseline="30000" dirty="0" smtClean="0">
                <a:solidFill>
                  <a:srgbClr val="181512"/>
                </a:solidFill>
                <a:latin typeface="Arial" charset="0"/>
              </a:rPr>
              <a:t>®</a:t>
            </a:r>
            <a:r>
              <a:rPr lang="fi-FI" sz="2800" b="1" dirty="0" smtClean="0"/>
              <a:t>-</a:t>
            </a:r>
            <a:r>
              <a:rPr lang="et-EE" sz="2800" b="1" dirty="0" smtClean="0"/>
              <a:t>pritsimised õitsemise ajal</a:t>
            </a:r>
            <a:r>
              <a:rPr lang="fi-FI" sz="2800" b="1" dirty="0" smtClean="0"/>
              <a:t>)</a:t>
            </a:r>
            <a:endParaRPr lang="fi-FI" sz="3600" b="1" i="1" dirty="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113930"/>
              </p:ext>
            </p:extLst>
          </p:nvPr>
        </p:nvGraphicFramePr>
        <p:xfrm>
          <a:off x="700971" y="2169222"/>
          <a:ext cx="7160663" cy="342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Chart" r:id="rId4" imgW="7019945" imgH="3352860" progId="MSGraph.Chart.8">
                  <p:embed followColorScheme="full"/>
                </p:oleObj>
              </mc:Choice>
              <mc:Fallback>
                <p:oleObj name="Chart" r:id="rId4" imgW="7019945" imgH="33528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71" y="2169222"/>
                        <a:ext cx="7160663" cy="3420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2182361" y="1700808"/>
            <a:ext cx="4338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/>
            <a:r>
              <a:rPr lang="et-EE" sz="2400" dirty="0" smtClean="0"/>
              <a:t>Kaubanduslik saak / sort ‘</a:t>
            </a:r>
            <a:r>
              <a:rPr lang="et-EE" sz="2400" dirty="0" err="1" smtClean="0"/>
              <a:t>Jonsok</a:t>
            </a:r>
            <a:r>
              <a:rPr lang="et-EE" sz="2400" dirty="0" smtClean="0"/>
              <a:t>’ </a:t>
            </a:r>
            <a:endParaRPr lang="fi-FI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12.3.2013</a:t>
            </a:r>
            <a:endParaRPr lang="en-US"/>
          </a:p>
        </p:txBody>
      </p:sp>
      <p:pic>
        <p:nvPicPr>
          <p:cNvPr id="6" name="Picture 4" descr="Bandeau Lallemand Plant Ca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4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686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t-EE" sz="3600" b="1" dirty="0" smtClean="0"/>
              <a:t>Viljade seisund pärast 8-päevast säilitamist külmhoidlas </a:t>
            </a:r>
            <a:r>
              <a:rPr lang="fi-FI" sz="3600" b="1" dirty="0" smtClean="0"/>
              <a:t>(</a:t>
            </a:r>
            <a:r>
              <a:rPr lang="fi-FI" sz="3100" b="1" dirty="0" smtClean="0">
                <a:latin typeface="Arial" charset="0"/>
              </a:rPr>
              <a:t>7ºC</a:t>
            </a:r>
            <a:r>
              <a:rPr lang="fi-FI" sz="3600" b="1" dirty="0" smtClean="0"/>
              <a:t>) </a:t>
            </a:r>
            <a:endParaRPr lang="fi-FI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12.3.2013</a:t>
            </a:r>
            <a:endParaRPr lang="en-US"/>
          </a:p>
        </p:txBody>
      </p:sp>
      <p:pic>
        <p:nvPicPr>
          <p:cNvPr id="7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0307"/>
            <a:ext cx="9144000" cy="1087693"/>
          </a:xfrm>
          <a:prstGeom prst="rect">
            <a:avLst/>
          </a:prstGeom>
        </p:spPr>
      </p:pic>
      <p:pic>
        <p:nvPicPr>
          <p:cNvPr id="8" name="Picture 2" descr="H:\Mansikka\Mansikkakuvia\Untreated&amp;PrestopWP&amp;ChemicalControl_0 _Finnis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42995"/>
            <a:ext cx="5814958" cy="38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20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2228"/>
            <a:ext cx="9144000" cy="108769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50" y="550714"/>
            <a:ext cx="80470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" tIns="10800" rIns="10800" bIns="10800" anchor="ctr"/>
          <a:lstStyle/>
          <a:p>
            <a:pPr algn="ctr"/>
            <a:r>
              <a:rPr lang="et-EE" sz="2800" b="1" dirty="0" smtClean="0"/>
              <a:t>Maasika ja vaarika hahkhallituse tõrje tolmeldajate kaasabil</a:t>
            </a:r>
            <a:endParaRPr lang="en-GB" sz="2800" dirty="0">
              <a:solidFill>
                <a:schemeClr val="tx2"/>
              </a:solidFill>
              <a:latin typeface="Frutiger 55 Roman" pitchFamily="2" charset="0"/>
            </a:endParaRPr>
          </a:p>
        </p:txBody>
      </p:sp>
      <p:pic>
        <p:nvPicPr>
          <p:cNvPr id="6" name="Picture 5" descr="m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1838053"/>
            <a:ext cx="2664296" cy="2053728"/>
          </a:xfrm>
          <a:prstGeom prst="rect">
            <a:avLst/>
          </a:prstGeom>
          <a:noFill/>
        </p:spPr>
      </p:pic>
      <p:pic>
        <p:nvPicPr>
          <p:cNvPr id="7" name="Content Placeholder 5" descr="Terveet ja harmaahomeise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3891781"/>
            <a:ext cx="2664296" cy="177619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5576" y="1628800"/>
            <a:ext cx="4038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t-EE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</a:t>
            </a:r>
            <a:r>
              <a:rPr lang="et-EE" sz="2400" dirty="0" err="1" smtClean="0"/>
              <a:t>ahkhallitus</a:t>
            </a:r>
            <a:r>
              <a:rPr lang="et-EE" sz="2400" dirty="0" smtClean="0"/>
              <a:t> lööbib õite kaudu </a:t>
            </a:r>
            <a:r>
              <a:rPr kumimoji="0" lang="fi-FI" sz="22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t-EE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Tolmeldajad kannavad</a:t>
            </a:r>
            <a:r>
              <a:rPr kumimoji="0" lang="et-EE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2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Gliocladium-</a:t>
            </a:r>
            <a:r>
              <a:rPr kumimoji="0" lang="fi-FI" sz="2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se</a:t>
            </a:r>
            <a:r>
              <a:rPr kumimoji="0" lang="et-EE" sz="220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ene</a:t>
            </a:r>
            <a:r>
              <a:rPr kumimoji="0" lang="et-EE" sz="2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õitele </a:t>
            </a:r>
            <a:endParaRPr kumimoji="0" lang="fi-FI" sz="22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2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Gliocladium</a:t>
            </a:r>
            <a:r>
              <a:rPr kumimoji="0" lang="fi-FI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as</a:t>
            </a:r>
            <a:r>
              <a:rPr kumimoji="0" lang="et-EE" sz="2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ustab</a:t>
            </a:r>
            <a:r>
              <a:rPr kumimoji="0" lang="et-EE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õied ja ennetab sellega hahkhallituse seentega nakatumist </a:t>
            </a:r>
            <a:endParaRPr kumimoji="0" lang="fi-FI" sz="22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Gliocladium</a:t>
            </a:r>
            <a:r>
              <a:rPr kumimoji="0" lang="fi-FI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t-EE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takistab hahkhallituse jt närbuvate õite kaudu lööbivate haigustekitajate levikut  </a:t>
            </a:r>
            <a:endParaRPr kumimoji="0" lang="fi-FI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6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au Lallemand Plant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07" y="5770307"/>
            <a:ext cx="9144000" cy="108769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9374" y="592137"/>
            <a:ext cx="80470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" tIns="10800" rIns="10800" bIns="10800" anchor="ctr"/>
          <a:lstStyle/>
          <a:p>
            <a:pPr algn="ctr"/>
            <a:r>
              <a:rPr lang="et-EE" sz="2800" b="1" dirty="0" smtClean="0"/>
              <a:t>Hahkhallituse tõrje </a:t>
            </a:r>
            <a:r>
              <a:rPr lang="et-EE" sz="2800" b="1" dirty="0" err="1" smtClean="0"/>
              <a:t>Prestop</a:t>
            </a:r>
            <a:r>
              <a:rPr lang="et-EE" sz="2800" b="1" dirty="0" smtClean="0"/>
              <a:t> </a:t>
            </a:r>
            <a:r>
              <a:rPr lang="et-EE" sz="2800" b="1" dirty="0" err="1" smtClean="0"/>
              <a:t>Mixiga</a:t>
            </a:r>
            <a:r>
              <a:rPr lang="et-EE" sz="2800" b="1" dirty="0" smtClean="0"/>
              <a:t> mesilaste abil</a:t>
            </a:r>
            <a:endParaRPr lang="en-GB" sz="2800" dirty="0">
              <a:solidFill>
                <a:schemeClr val="tx2"/>
              </a:solidFill>
              <a:latin typeface="Frutiger 55 Rom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4186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t-EE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Levitusseadmega varustatud mesilastarusid vajatakse </a:t>
            </a:r>
            <a:r>
              <a:rPr lang="en-US" noProof="1" smtClean="0">
                <a:latin typeface="Arial" charset="0"/>
                <a:cs typeface="Arial" charset="0"/>
              </a:rPr>
              <a:t>2 </a:t>
            </a:r>
            <a:r>
              <a:rPr lang="et-EE" noProof="1" smtClean="0">
                <a:latin typeface="Arial" charset="0"/>
                <a:cs typeface="Arial" charset="0"/>
              </a:rPr>
              <a:t>tk</a:t>
            </a:r>
            <a:r>
              <a:rPr lang="en-US" noProof="1" smtClean="0">
                <a:latin typeface="Arial" charset="0"/>
                <a:cs typeface="Arial" charset="0"/>
              </a:rPr>
              <a:t>/ha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t-EE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Õitsemise algusest</a:t>
            </a:r>
            <a:r>
              <a:rPr kumimoji="0" lang="et-EE" b="0" i="0" u="none" strike="noStrike" kern="1200" cap="none" spc="0" normalizeH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kuni õitsemise lõpuni lisatakse igal hommikul seadmesse </a:t>
            </a: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 </a:t>
            </a:r>
            <a:r>
              <a:rPr lang="en-US" noProof="1" smtClean="0">
                <a:latin typeface="Arial" charset="0"/>
                <a:cs typeface="Arial" charset="0"/>
              </a:rPr>
              <a:t>-</a:t>
            </a: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 g Prestop Mix </a:t>
            </a:r>
            <a:r>
              <a:rPr kumimoji="0" lang="et-EE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pulbrit. </a:t>
            </a: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1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Prestop Mix –</a:t>
            </a:r>
            <a:r>
              <a:rPr kumimoji="0" lang="et-EE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pulber kinnitub tolmeldajate jalgadele ja karvakestele ning </a:t>
            </a:r>
            <a:r>
              <a:rPr kumimoji="0" lang="et-EE" b="0" i="0" u="none" strike="noStrike" kern="1200" cap="none" spc="0" normalizeH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jõuab seeläbi efektiivselt õitele.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1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t-EE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Prestop-Mix</a:t>
            </a:r>
            <a:r>
              <a:rPr kumimoji="0" lang="et-EE" b="0" i="0" u="none" strike="noStrike" kern="1200" cap="none" spc="0" normalizeH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pulbri vajaminev </a:t>
            </a:r>
            <a:r>
              <a:rPr kumimoji="0" lang="et-EE" b="0" i="0" u="none" strike="noStrike" kern="1200" cap="none" spc="0" normalizeH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kogus õitsemisperioodi jooksul on </a:t>
            </a: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300-500 g/ha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1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51" y="2564904"/>
            <a:ext cx="368066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627783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1017</Words>
  <Application>Microsoft Office PowerPoint</Application>
  <PresentationFormat>On-screen Show (4:3)</PresentationFormat>
  <Paragraphs>228</Paragraphs>
  <Slides>27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Chart</vt:lpstr>
      <vt:lpstr>PowerPoint Presentation</vt:lpstr>
      <vt:lpstr>PowerPoint Presentation</vt:lpstr>
      <vt:lpstr>PowerPoint Presentation</vt:lpstr>
      <vt:lpstr>Gliocladium-seen asustab närbuvaid õisi (eriti tolmukad) takistades hahkhallituse pääsu õiepõhjale </vt:lpstr>
      <vt:lpstr>PowerPoint Presentation</vt:lpstr>
      <vt:lpstr>Maasika hahkhallituse tõrje (Prestop®-pritsimised õitsemise ajal)</vt:lpstr>
      <vt:lpstr>Viljade seisund pärast 8-päevast säilitamist külmhoidlas (7ºC) </vt:lpstr>
      <vt:lpstr>PowerPoint Presentation</vt:lpstr>
      <vt:lpstr>PowerPoint Presentation</vt:lpstr>
      <vt:lpstr>Harmaahomeen torjunta Prestop Mixillä  mehiläisten avulla levitettynä  </vt:lpstr>
      <vt:lpstr>Katsetulemuste kokkuvõte (3 tootjalt)   </vt:lpstr>
      <vt:lpstr>Tulemusi vaarikal 2 mahetootja keskmised tulemused</vt:lpstr>
      <vt:lpstr>Prestop® Mix levitamine kimalaste abil maasikal ja vaarikal   </vt:lpstr>
      <vt:lpstr>PowerPoint Presentation</vt:lpstr>
      <vt:lpstr>Hahkhallituse bioloogiline tõrje</vt:lpstr>
      <vt:lpstr>Gliocladium ja kemialliset valmisteet</vt:lpstr>
      <vt:lpstr>Gliocladium-seene sobivus keemiliste fungitsiididega </vt:lpstr>
      <vt:lpstr> Bioloogilise hahkhallituse tõrje eelised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Prestopiga töötlus istutamise ajal parandas maasika talvitumist ja kiirendas kasvu algust kevadel</vt:lpstr>
      <vt:lpstr>  Prestopiga töötlus  parandas maasika talvitumist tunnelis, kiirendas kasvu algust kevadel ja õievarte arengut   </vt:lpstr>
      <vt:lpstr>Prestopiga töödeldud taimedel olid kevadel 2016 tugevamad õievarred</vt:lpstr>
      <vt:lpstr>Aitäh!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pheino</dc:creator>
  <cp:lastModifiedBy>Ene Kiudsoo</cp:lastModifiedBy>
  <cp:revision>350</cp:revision>
  <cp:lastPrinted>2016-09-01T14:05:34Z</cp:lastPrinted>
  <dcterms:created xsi:type="dcterms:W3CDTF">2014-04-14T06:56:32Z</dcterms:created>
  <dcterms:modified xsi:type="dcterms:W3CDTF">2016-09-02T07:37:13Z</dcterms:modified>
</cp:coreProperties>
</file>