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9.jpg" ContentType="image/jpeg"/>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82" r:id="rId3"/>
    <p:sldId id="284" r:id="rId4"/>
    <p:sldId id="316" r:id="rId5"/>
    <p:sldId id="283" r:id="rId6"/>
    <p:sldId id="293" r:id="rId7"/>
    <p:sldId id="294" r:id="rId8"/>
    <p:sldId id="291" r:id="rId9"/>
    <p:sldId id="286" r:id="rId10"/>
    <p:sldId id="296" r:id="rId11"/>
    <p:sldId id="318" r:id="rId12"/>
    <p:sldId id="300" r:id="rId13"/>
    <p:sldId id="319" r:id="rId14"/>
    <p:sldId id="320" r:id="rId15"/>
    <p:sldId id="317" r:id="rId16"/>
    <p:sldId id="301" r:id="rId17"/>
    <p:sldId id="289" r:id="rId18"/>
    <p:sldId id="308" r:id="rId19"/>
    <p:sldId id="307" r:id="rId20"/>
    <p:sldId id="306" r:id="rId21"/>
    <p:sldId id="310" r:id="rId22"/>
    <p:sldId id="309" r:id="rId23"/>
    <p:sldId id="312" r:id="rId24"/>
    <p:sldId id="311" r:id="rId25"/>
    <p:sldId id="314" r:id="rId26"/>
    <p:sldId id="315" r:id="rId27"/>
  </p:sldIdLst>
  <p:sldSz cx="9144000" cy="6858000" type="screen4x3"/>
  <p:notesSz cx="9144000" cy="6858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vier marrufo" initials="jm" lastIdx="2" clrIdx="0">
    <p:extLst>
      <p:ext uri="{19B8F6BF-5375-455C-9EA6-DF929625EA0E}">
        <p15:presenceInfo xmlns:p15="http://schemas.microsoft.com/office/powerpoint/2012/main" userId="e5d7c340e744a4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B343531-B181-4629-8DCA-1B6AF66D54C5}"/>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ES" dirty="0"/>
          </a:p>
        </p:txBody>
      </p:sp>
      <p:sp>
        <p:nvSpPr>
          <p:cNvPr id="3" name="Marcador de fecha 2">
            <a:extLst>
              <a:ext uri="{FF2B5EF4-FFF2-40B4-BE49-F238E27FC236}">
                <a16:creationId xmlns:a16="http://schemas.microsoft.com/office/drawing/2014/main" id="{44D50700-73BC-478A-AC02-4874F3F8904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F6287352-8D4A-4AFB-946E-1ED64D8CB063}" type="datetimeFigureOut">
              <a:rPr lang="es-ES" smtClean="0"/>
              <a:t>30/08/2017</a:t>
            </a:fld>
            <a:endParaRPr lang="es-ES" dirty="0"/>
          </a:p>
        </p:txBody>
      </p:sp>
      <p:sp>
        <p:nvSpPr>
          <p:cNvPr id="4" name="Marcador de pie de página 3">
            <a:extLst>
              <a:ext uri="{FF2B5EF4-FFF2-40B4-BE49-F238E27FC236}">
                <a16:creationId xmlns:a16="http://schemas.microsoft.com/office/drawing/2014/main" id="{0965C211-3289-4FF7-9D7B-961A18E1ECAD}"/>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a:extLst>
              <a:ext uri="{FF2B5EF4-FFF2-40B4-BE49-F238E27FC236}">
                <a16:creationId xmlns:a16="http://schemas.microsoft.com/office/drawing/2014/main" id="{5B6FE4E4-3E3A-4391-AAA5-FE0839A3956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9D614567-9AC6-4F07-9787-2D5A566C5FFE}" type="slidenum">
              <a:rPr lang="es-ES" smtClean="0"/>
              <a:t>‹Nº›</a:t>
            </a:fld>
            <a:endParaRPr lang="es-ES" dirty="0"/>
          </a:p>
        </p:txBody>
      </p:sp>
    </p:spTree>
    <p:extLst>
      <p:ext uri="{BB962C8B-B14F-4D97-AF65-F5344CB8AC3E}">
        <p14:creationId xmlns:p14="http://schemas.microsoft.com/office/powerpoint/2010/main" val="2060307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AC51013-986A-430B-861A-39654FA308B7}" type="datetimeFigureOut">
              <a:rPr lang="es-ES" smtClean="0"/>
              <a:t>30/08/2017</a:t>
            </a:fld>
            <a:endParaRPr lang="es-ES" dirty="0"/>
          </a:p>
        </p:txBody>
      </p:sp>
      <p:sp>
        <p:nvSpPr>
          <p:cNvPr id="4" name="Marcador de imagen de diapositiva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301D5CF-9609-40A6-883D-45FCFDB2EFBB}" type="slidenum">
              <a:rPr lang="es-ES" smtClean="0"/>
              <a:t>‹Nº›</a:t>
            </a:fld>
            <a:endParaRPr lang="es-ES" dirty="0"/>
          </a:p>
        </p:txBody>
      </p:sp>
    </p:spTree>
    <p:extLst>
      <p:ext uri="{BB962C8B-B14F-4D97-AF65-F5344CB8AC3E}">
        <p14:creationId xmlns:p14="http://schemas.microsoft.com/office/powerpoint/2010/main" val="20556271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301D5CF-9609-40A6-883D-45FCFDB2EFBB}" type="slidenum">
              <a:rPr lang="es-ES" smtClean="0"/>
              <a:t>5</a:t>
            </a:fld>
            <a:endParaRPr lang="es-ES"/>
          </a:p>
        </p:txBody>
      </p:sp>
    </p:spTree>
    <p:extLst>
      <p:ext uri="{BB962C8B-B14F-4D97-AF65-F5344CB8AC3E}">
        <p14:creationId xmlns:p14="http://schemas.microsoft.com/office/powerpoint/2010/main" val="174338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60221" y="1576273"/>
            <a:ext cx="6623557" cy="697230"/>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EF54BC9-9329-4361-9E3B-F2D02A553A6E}" type="datetime1">
              <a:rPr lang="en-US" smtClean="0"/>
              <a:t>8/30/2017</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F4733"/>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090B795-3FBD-402A-B0BD-897165DA1749}" type="datetime1">
              <a:rPr lang="en-US" smtClean="0"/>
              <a:t>8/30/2017</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F4733"/>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7291BA6-14CF-4615-AAE6-24694D6DC10A}" type="datetime1">
              <a:rPr lang="en-US" smtClean="0"/>
              <a:t>8/30/2017</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F4733"/>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482381D-9A78-4FC9-8C73-580F669BAF6B}" type="datetime1">
              <a:rPr lang="en-US" smtClean="0"/>
              <a:t>8/30/2017</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944871" y="3147822"/>
            <a:ext cx="4008628" cy="3710174"/>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0" y="0"/>
            <a:ext cx="1960626" cy="6857998"/>
          </a:xfrm>
          <a:prstGeom prst="rect">
            <a:avLst/>
          </a:prstGeom>
          <a:blipFill>
            <a:blip r:embed="rId3" cstate="print"/>
            <a:stretch>
              <a:fillRect/>
            </a:stretch>
          </a:blipFill>
        </p:spPr>
        <p:txBody>
          <a:bodyPr wrap="square" lIns="0" tIns="0" rIns="0" bIns="0" rtlCol="0"/>
          <a:lstStyle/>
          <a:p>
            <a:endParaRPr dirty="0"/>
          </a:p>
        </p:txBody>
      </p:sp>
      <p:sp>
        <p:nvSpPr>
          <p:cNvPr id="18" name="bk object 18"/>
          <p:cNvSpPr/>
          <p:nvPr/>
        </p:nvSpPr>
        <p:spPr>
          <a:xfrm>
            <a:off x="1937004" y="1089660"/>
            <a:ext cx="6710172" cy="109727"/>
          </a:xfrm>
          <a:prstGeom prst="rect">
            <a:avLst/>
          </a:prstGeom>
          <a:blipFill>
            <a:blip r:embed="rId4" cstate="print"/>
            <a:stretch>
              <a:fillRect/>
            </a:stretch>
          </a:blipFill>
        </p:spPr>
        <p:txBody>
          <a:bodyPr wrap="square" lIns="0" tIns="0" rIns="0" bIns="0" rtlCol="0"/>
          <a:lstStyle/>
          <a:p>
            <a:endParaRPr dirty="0"/>
          </a:p>
        </p:txBody>
      </p:sp>
      <p:sp>
        <p:nvSpPr>
          <p:cNvPr id="19" name="bk object 19"/>
          <p:cNvSpPr/>
          <p:nvPr/>
        </p:nvSpPr>
        <p:spPr>
          <a:xfrm>
            <a:off x="1979676" y="1124711"/>
            <a:ext cx="6624955" cy="0"/>
          </a:xfrm>
          <a:custGeom>
            <a:avLst/>
            <a:gdLst/>
            <a:ahLst/>
            <a:cxnLst/>
            <a:rect l="l" t="t" r="r" b="b"/>
            <a:pathLst>
              <a:path w="6624955">
                <a:moveTo>
                  <a:pt x="0" y="0"/>
                </a:moveTo>
                <a:lnTo>
                  <a:pt x="6624701" y="0"/>
                </a:lnTo>
              </a:path>
            </a:pathLst>
          </a:custGeom>
          <a:ln w="25400">
            <a:solidFill>
              <a:srgbClr val="9BBA58"/>
            </a:solidFill>
          </a:ln>
        </p:spPr>
        <p:txBody>
          <a:bodyPr wrap="square" lIns="0" tIns="0" rIns="0" bIns="0" rtlCol="0"/>
          <a:lstStyle/>
          <a:p>
            <a:endParaRPr dirty="0"/>
          </a:p>
        </p:txBody>
      </p:sp>
      <p:sp>
        <p:nvSpPr>
          <p:cNvPr id="20" name="bk object 20"/>
          <p:cNvSpPr/>
          <p:nvPr/>
        </p:nvSpPr>
        <p:spPr>
          <a:xfrm>
            <a:off x="1857375" y="3646576"/>
            <a:ext cx="1980056" cy="2639949"/>
          </a:xfrm>
          <a:prstGeom prst="rect">
            <a:avLst/>
          </a:prstGeom>
          <a:blipFill>
            <a:blip r:embed="rId5" cstate="print"/>
            <a:stretch>
              <a:fillRect/>
            </a:stretch>
          </a:blipFill>
        </p:spPr>
        <p:txBody>
          <a:bodyPr wrap="square" lIns="0" tIns="0" rIns="0" bIns="0" rtlCol="0"/>
          <a:lstStyle/>
          <a:p>
            <a:endParaRPr dirty="0"/>
          </a:p>
        </p:txBody>
      </p:sp>
      <p:sp>
        <p:nvSpPr>
          <p:cNvPr id="21" name="bk object 21"/>
          <p:cNvSpPr/>
          <p:nvPr/>
        </p:nvSpPr>
        <p:spPr>
          <a:xfrm>
            <a:off x="1851025" y="3640226"/>
            <a:ext cx="1993264" cy="2653030"/>
          </a:xfrm>
          <a:custGeom>
            <a:avLst/>
            <a:gdLst/>
            <a:ahLst/>
            <a:cxnLst/>
            <a:rect l="l" t="t" r="r" b="b"/>
            <a:pathLst>
              <a:path w="1993264" h="2653029">
                <a:moveTo>
                  <a:pt x="0" y="2652649"/>
                </a:moveTo>
                <a:lnTo>
                  <a:pt x="1992756" y="2652649"/>
                </a:lnTo>
                <a:lnTo>
                  <a:pt x="1992756" y="0"/>
                </a:lnTo>
                <a:lnTo>
                  <a:pt x="0" y="0"/>
                </a:lnTo>
                <a:lnTo>
                  <a:pt x="0" y="2652649"/>
                </a:lnTo>
                <a:close/>
              </a:path>
            </a:pathLst>
          </a:custGeom>
          <a:ln w="12700">
            <a:solidFill>
              <a:srgbClr val="92D050"/>
            </a:solidFill>
          </a:ln>
        </p:spPr>
        <p:txBody>
          <a:bodyPr wrap="square" lIns="0" tIns="0" rIns="0" bIns="0" rtlCol="0"/>
          <a:lstStyle/>
          <a:p>
            <a:endParaRPr dirty="0"/>
          </a:p>
        </p:txBody>
      </p:sp>
      <p:sp>
        <p:nvSpPr>
          <p:cNvPr id="22" name="bk object 22"/>
          <p:cNvSpPr/>
          <p:nvPr/>
        </p:nvSpPr>
        <p:spPr>
          <a:xfrm>
            <a:off x="6547484" y="3571849"/>
            <a:ext cx="2025015" cy="2700020"/>
          </a:xfrm>
          <a:prstGeom prst="rect">
            <a:avLst/>
          </a:prstGeom>
          <a:blipFill>
            <a:blip r:embed="rId6" cstate="print"/>
            <a:stretch>
              <a:fillRect/>
            </a:stretch>
          </a:blipFill>
        </p:spPr>
        <p:txBody>
          <a:bodyPr wrap="square" lIns="0" tIns="0" rIns="0" bIns="0" rtlCol="0"/>
          <a:lstStyle/>
          <a:p>
            <a:endParaRPr dirty="0"/>
          </a:p>
        </p:txBody>
      </p:sp>
      <p:sp>
        <p:nvSpPr>
          <p:cNvPr id="23" name="bk object 23"/>
          <p:cNvSpPr/>
          <p:nvPr/>
        </p:nvSpPr>
        <p:spPr>
          <a:xfrm>
            <a:off x="6541134" y="3565499"/>
            <a:ext cx="2037714" cy="2712720"/>
          </a:xfrm>
          <a:custGeom>
            <a:avLst/>
            <a:gdLst/>
            <a:ahLst/>
            <a:cxnLst/>
            <a:rect l="l" t="t" r="r" b="b"/>
            <a:pathLst>
              <a:path w="2037715" h="2712720">
                <a:moveTo>
                  <a:pt x="0" y="2712720"/>
                </a:moveTo>
                <a:lnTo>
                  <a:pt x="2037715" y="2712720"/>
                </a:lnTo>
                <a:lnTo>
                  <a:pt x="2037715" y="0"/>
                </a:lnTo>
                <a:lnTo>
                  <a:pt x="0" y="0"/>
                </a:lnTo>
                <a:lnTo>
                  <a:pt x="0" y="2712720"/>
                </a:lnTo>
                <a:close/>
              </a:path>
            </a:pathLst>
          </a:custGeom>
          <a:ln w="12700">
            <a:solidFill>
              <a:srgbClr val="92D050"/>
            </a:solidFill>
          </a:ln>
        </p:spPr>
        <p:txBody>
          <a:bodyPr wrap="square" lIns="0" tIns="0" rIns="0" bIns="0" rtlCol="0"/>
          <a:lstStyle/>
          <a:p>
            <a:endParaRPr dirty="0"/>
          </a:p>
        </p:txBody>
      </p:sp>
      <p:sp>
        <p:nvSpPr>
          <p:cNvPr id="24" name="bk object 24"/>
          <p:cNvSpPr/>
          <p:nvPr/>
        </p:nvSpPr>
        <p:spPr>
          <a:xfrm>
            <a:off x="3928998" y="1445641"/>
            <a:ext cx="2514600" cy="2411983"/>
          </a:xfrm>
          <a:prstGeom prst="rect">
            <a:avLst/>
          </a:prstGeom>
          <a:blipFill>
            <a:blip r:embed="rId7" cstate="print"/>
            <a:stretch>
              <a:fillRect/>
            </a:stretch>
          </a:blipFill>
        </p:spPr>
        <p:txBody>
          <a:bodyPr wrap="square" lIns="0" tIns="0" rIns="0" bIns="0" rtlCol="0"/>
          <a:lstStyle/>
          <a:p>
            <a:endParaRPr dirty="0"/>
          </a:p>
        </p:txBody>
      </p:sp>
      <p:sp>
        <p:nvSpPr>
          <p:cNvPr id="25" name="bk object 25"/>
          <p:cNvSpPr/>
          <p:nvPr/>
        </p:nvSpPr>
        <p:spPr>
          <a:xfrm>
            <a:off x="3922648" y="1439291"/>
            <a:ext cx="2527300" cy="2425065"/>
          </a:xfrm>
          <a:custGeom>
            <a:avLst/>
            <a:gdLst/>
            <a:ahLst/>
            <a:cxnLst/>
            <a:rect l="l" t="t" r="r" b="b"/>
            <a:pathLst>
              <a:path w="2527300" h="2425065">
                <a:moveTo>
                  <a:pt x="0" y="2424683"/>
                </a:moveTo>
                <a:lnTo>
                  <a:pt x="2527300" y="2424683"/>
                </a:lnTo>
                <a:lnTo>
                  <a:pt x="2527300" y="0"/>
                </a:lnTo>
                <a:lnTo>
                  <a:pt x="0" y="0"/>
                </a:lnTo>
                <a:lnTo>
                  <a:pt x="0" y="2424683"/>
                </a:lnTo>
                <a:close/>
              </a:path>
            </a:pathLst>
          </a:custGeom>
          <a:ln w="12700">
            <a:solidFill>
              <a:srgbClr val="92D050"/>
            </a:solidFill>
          </a:ln>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6438A3C-D9FF-4414-A0FB-E47E21F5578D}" type="datetime1">
              <a:rPr lang="en-US" smtClean="0"/>
              <a:t>8/30/2017</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944871" y="3147822"/>
            <a:ext cx="4008628" cy="3710174"/>
          </a:xfrm>
          <a:prstGeom prst="rect">
            <a:avLst/>
          </a:prstGeom>
          <a:blipFill>
            <a:blip r:embed="rId7" cstate="print"/>
            <a:stretch>
              <a:fillRect/>
            </a:stretch>
          </a:blipFill>
        </p:spPr>
        <p:txBody>
          <a:bodyPr wrap="square" lIns="0" tIns="0" rIns="0" bIns="0" rtlCol="0"/>
          <a:lstStyle/>
          <a:p>
            <a:endParaRPr dirty="0"/>
          </a:p>
        </p:txBody>
      </p:sp>
      <p:sp>
        <p:nvSpPr>
          <p:cNvPr id="17" name="bk object 17"/>
          <p:cNvSpPr/>
          <p:nvPr/>
        </p:nvSpPr>
        <p:spPr>
          <a:xfrm>
            <a:off x="0" y="0"/>
            <a:ext cx="1960626" cy="6857998"/>
          </a:xfrm>
          <a:prstGeom prst="rect">
            <a:avLst/>
          </a:prstGeom>
          <a:blipFill>
            <a:blip r:embed="rId8" cstate="print"/>
            <a:stretch>
              <a:fillRect/>
            </a:stretch>
          </a:blipFill>
        </p:spPr>
        <p:txBody>
          <a:bodyPr wrap="square" lIns="0" tIns="0" rIns="0" bIns="0" rtlCol="0"/>
          <a:lstStyle/>
          <a:p>
            <a:endParaRPr dirty="0"/>
          </a:p>
        </p:txBody>
      </p:sp>
      <p:sp>
        <p:nvSpPr>
          <p:cNvPr id="18" name="bk object 18"/>
          <p:cNvSpPr/>
          <p:nvPr/>
        </p:nvSpPr>
        <p:spPr>
          <a:xfrm>
            <a:off x="1937004" y="1089660"/>
            <a:ext cx="6710172" cy="109727"/>
          </a:xfrm>
          <a:prstGeom prst="rect">
            <a:avLst/>
          </a:prstGeom>
          <a:blipFill>
            <a:blip r:embed="rId9"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1530477" y="564006"/>
            <a:ext cx="6083045" cy="513715"/>
          </a:xfrm>
          <a:prstGeom prst="rect">
            <a:avLst/>
          </a:prstGeom>
        </p:spPr>
        <p:txBody>
          <a:bodyPr wrap="square" lIns="0" tIns="0" rIns="0" bIns="0">
            <a:spAutoFit/>
          </a:bodyPr>
          <a:lstStyle>
            <a:lvl1pPr>
              <a:defRPr sz="3200" b="1" i="0">
                <a:solidFill>
                  <a:srgbClr val="0F4733"/>
                </a:solidFill>
                <a:latin typeface="Calibri"/>
                <a:cs typeface="Calibri"/>
              </a:defRPr>
            </a:lvl1pPr>
          </a:lstStyle>
          <a:p>
            <a:endParaRPr/>
          </a:p>
        </p:txBody>
      </p:sp>
      <p:sp>
        <p:nvSpPr>
          <p:cNvPr id="3" name="Holder 3"/>
          <p:cNvSpPr>
            <a:spLocks noGrp="1"/>
          </p:cNvSpPr>
          <p:nvPr>
            <p:ph type="body" idx="1"/>
          </p:nvPr>
        </p:nvSpPr>
        <p:spPr>
          <a:xfrm>
            <a:off x="564768" y="1514315"/>
            <a:ext cx="8014462" cy="4526915"/>
          </a:xfrm>
          <a:prstGeom prst="rect">
            <a:avLst/>
          </a:prstGeom>
        </p:spPr>
        <p:txBody>
          <a:bodyPr wrap="square" lIns="0" tIns="0" rIns="0" bIns="0">
            <a:spAutoFit/>
          </a:bodyPr>
          <a:lstStyle>
            <a:lvl1pPr>
              <a:defRPr sz="3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FCB8FEDA-1AF0-4CBF-A851-1FE7CE11D090}" type="datetime1">
              <a:rPr lang="en-US" smtClean="0"/>
              <a:t>8/30/2017</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F6576B92-F4C9-4B1D-8A7A-E9E0FD458EAF}"/>
              </a:ext>
            </a:extLst>
          </p:cNvPr>
          <p:cNvSpPr>
            <a:spLocks noGrp="1"/>
          </p:cNvSpPr>
          <p:nvPr>
            <p:ph type="title"/>
          </p:nvPr>
        </p:nvSpPr>
        <p:spPr/>
        <p:txBody>
          <a:bodyPr/>
          <a:lstStyle/>
          <a:p>
            <a:endParaRPr lang="es-ES" dirty="0"/>
          </a:p>
        </p:txBody>
      </p:sp>
      <p:sp>
        <p:nvSpPr>
          <p:cNvPr id="9" name="Marcador de número de diapositiva 8">
            <a:extLst>
              <a:ext uri="{FF2B5EF4-FFF2-40B4-BE49-F238E27FC236}">
                <a16:creationId xmlns:a16="http://schemas.microsoft.com/office/drawing/2014/main" id="{8ECB06F8-3BE6-4D81-85BF-CD5F24E4A584}"/>
              </a:ext>
            </a:extLst>
          </p:cNvPr>
          <p:cNvSpPr>
            <a:spLocks noGrp="1"/>
          </p:cNvSpPr>
          <p:nvPr>
            <p:ph type="sldNum" sz="quarter" idx="7"/>
          </p:nvPr>
        </p:nvSpPr>
        <p:spPr>
          <a:xfrm>
            <a:off x="8458200" y="6352149"/>
            <a:ext cx="206882" cy="342900"/>
          </a:xfrm>
        </p:spPr>
        <p:txBody>
          <a:bodyPr/>
          <a:lstStyle/>
          <a:p>
            <a:fld id="{B6F15528-21DE-4FAA-801E-634DDDAF4B2B}" type="slidenum">
              <a:rPr lang="es-ES" smtClean="0"/>
              <a:t>1</a:t>
            </a:fld>
            <a:endParaRPr lang="es-ES" dirty="0"/>
          </a:p>
        </p:txBody>
      </p:sp>
      <p:pic>
        <p:nvPicPr>
          <p:cNvPr id="12" name="Imagen 11">
            <a:extLst>
              <a:ext uri="{FF2B5EF4-FFF2-40B4-BE49-F238E27FC236}">
                <a16:creationId xmlns:a16="http://schemas.microsoft.com/office/drawing/2014/main" id="{C9EDB153-7F7E-4578-BAFD-00D918D8EDEA}"/>
              </a:ext>
            </a:extLst>
          </p:cNvPr>
          <p:cNvPicPr>
            <a:picLocks noChangeAspect="1"/>
          </p:cNvPicPr>
          <p:nvPr/>
        </p:nvPicPr>
        <p:blipFill rotWithShape="1">
          <a:blip r:embed="rId2"/>
          <a:srcRect l="23177" t="20000" r="33017" b="67756"/>
          <a:stretch/>
        </p:blipFill>
        <p:spPr>
          <a:xfrm>
            <a:off x="0" y="0"/>
            <a:ext cx="9144000" cy="1436914"/>
          </a:xfrm>
          <a:prstGeom prst="rect">
            <a:avLst/>
          </a:prstGeom>
          <a:noFill/>
          <a:ln cap="flat">
            <a:noFill/>
          </a:ln>
        </p:spPr>
      </p:pic>
      <p:pic>
        <p:nvPicPr>
          <p:cNvPr id="37" name="Imagen 36">
            <a:extLst>
              <a:ext uri="{FF2B5EF4-FFF2-40B4-BE49-F238E27FC236}">
                <a16:creationId xmlns:a16="http://schemas.microsoft.com/office/drawing/2014/main" id="{51D201B9-EAC5-4B3B-A0AB-A42468713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292940"/>
            <a:ext cx="3301583" cy="4402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Imagen 38">
            <a:extLst>
              <a:ext uri="{FF2B5EF4-FFF2-40B4-BE49-F238E27FC236}">
                <a16:creationId xmlns:a16="http://schemas.microsoft.com/office/drawing/2014/main" id="{F59FF694-8D9B-4AD3-AF6A-9E55B958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382932"/>
            <a:ext cx="2438400" cy="4312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n 1">
            <a:extLst>
              <a:ext uri="{FF2B5EF4-FFF2-40B4-BE49-F238E27FC236}">
                <a16:creationId xmlns:a16="http://schemas.microsoft.com/office/drawing/2014/main" id="{17B6E4C2-D937-4948-9EA8-24BDCEA0FC66}"/>
              </a:ext>
            </a:extLst>
          </p:cNvPr>
          <p:cNvPicPr>
            <a:picLocks noChangeAspect="1"/>
          </p:cNvPicPr>
          <p:nvPr/>
        </p:nvPicPr>
        <p:blipFill>
          <a:blip r:embed="rId5"/>
          <a:stretch>
            <a:fillRect/>
          </a:stretch>
        </p:blipFill>
        <p:spPr>
          <a:xfrm>
            <a:off x="0" y="1757440"/>
            <a:ext cx="9144000" cy="4869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10</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sp>
        <p:nvSpPr>
          <p:cNvPr id="6" name="Rectángulo 5">
            <a:extLst>
              <a:ext uri="{FF2B5EF4-FFF2-40B4-BE49-F238E27FC236}">
                <a16:creationId xmlns:a16="http://schemas.microsoft.com/office/drawing/2014/main" id="{48D158E3-20EA-4B7F-B421-1FBF1053390F}"/>
              </a:ext>
            </a:extLst>
          </p:cNvPr>
          <p:cNvSpPr/>
          <p:nvPr/>
        </p:nvSpPr>
        <p:spPr>
          <a:xfrm>
            <a:off x="342900" y="1600200"/>
            <a:ext cx="8801100" cy="4893647"/>
          </a:xfrm>
          <a:prstGeom prst="rect">
            <a:avLst/>
          </a:prstGeom>
        </p:spPr>
        <p:txBody>
          <a:bodyPr wrap="square">
            <a:spAutoFit/>
          </a:bodyPr>
          <a:lstStyle/>
          <a:p>
            <a:r>
              <a:rPr lang="es-ES" sz="3200" dirty="0"/>
              <a:t>‘</a:t>
            </a:r>
            <a:r>
              <a:rPr lang="es-ES" sz="3600" b="1" dirty="0">
                <a:solidFill>
                  <a:srgbClr val="0F4733"/>
                </a:solidFill>
                <a:latin typeface="Calibri"/>
                <a:ea typeface="+mj-ea"/>
              </a:rPr>
              <a:t>S</a:t>
            </a:r>
            <a:r>
              <a:rPr lang="es-ES" sz="2000" dirty="0">
                <a:solidFill>
                  <a:srgbClr val="3E3E40"/>
                </a:solidFill>
                <a:latin typeface="Futura"/>
              </a:rPr>
              <a:t>an</a:t>
            </a:r>
            <a:r>
              <a:rPr lang="es-ES" sz="2000" dirty="0"/>
              <a:t> </a:t>
            </a:r>
            <a:r>
              <a:rPr lang="es-ES" sz="3600" b="1" dirty="0">
                <a:solidFill>
                  <a:srgbClr val="0F4733"/>
                </a:solidFill>
                <a:latin typeface="Calibri"/>
                <a:ea typeface="+mj-ea"/>
              </a:rPr>
              <a:t>R</a:t>
            </a:r>
            <a:r>
              <a:rPr lang="es-ES" sz="2000" dirty="0">
                <a:solidFill>
                  <a:srgbClr val="3E3E40"/>
                </a:solidFill>
                <a:latin typeface="Futura"/>
              </a:rPr>
              <a:t>afael’   </a:t>
            </a:r>
            <a:endParaRPr lang="es-ES" sz="2000" b="1" dirty="0">
              <a:solidFill>
                <a:srgbClr val="3E3E40"/>
              </a:solidFill>
              <a:latin typeface="Futura"/>
            </a:endParaRPr>
          </a:p>
          <a:p>
            <a:r>
              <a:rPr lang="es-ES" sz="2000" dirty="0">
                <a:solidFill>
                  <a:srgbClr val="3E3E40"/>
                </a:solidFill>
                <a:latin typeface="Futura"/>
              </a:rPr>
              <a:t>CHOOSING THE RIGHT TYPES OF PLANTS</a:t>
            </a:r>
          </a:p>
          <a:p>
            <a:endParaRPr lang="es-ES" sz="2000" b="1" dirty="0">
              <a:solidFill>
                <a:srgbClr val="3E3E40"/>
              </a:solidFill>
              <a:latin typeface="Futura"/>
            </a:endParaRPr>
          </a:p>
          <a:p>
            <a:r>
              <a:rPr lang="en-US" sz="2000" dirty="0">
                <a:solidFill>
                  <a:srgbClr val="3E3E40"/>
                </a:solidFill>
                <a:latin typeface="Futura"/>
              </a:rPr>
              <a:t>The demands of the trade on the quality of raspberries are rising. In order to meet these demands it is important to choose the right variety but also the right method of production.</a:t>
            </a:r>
          </a:p>
          <a:p>
            <a:endParaRPr lang="en-US" sz="2000" dirty="0">
              <a:solidFill>
                <a:srgbClr val="3E3E40"/>
              </a:solidFill>
              <a:latin typeface="Futura"/>
            </a:endParaRPr>
          </a:p>
          <a:p>
            <a:r>
              <a:rPr lang="en-US" sz="2000" dirty="0">
                <a:solidFill>
                  <a:srgbClr val="3E3E40"/>
                </a:solidFill>
                <a:latin typeface="Futura"/>
              </a:rPr>
              <a:t>Shorter cultivation periods, a more</a:t>
            </a:r>
          </a:p>
          <a:p>
            <a:r>
              <a:rPr lang="en-US" sz="2000" dirty="0">
                <a:solidFill>
                  <a:srgbClr val="3E3E40"/>
                </a:solidFill>
                <a:latin typeface="Futura"/>
              </a:rPr>
              <a:t>intensive raspberry cultivation as well as the farming of raspberries in substrate lead to a better and more even fruit quality.</a:t>
            </a:r>
          </a:p>
          <a:p>
            <a:endParaRPr lang="en-US" sz="2000" dirty="0">
              <a:solidFill>
                <a:srgbClr val="3E3E40"/>
              </a:solidFill>
              <a:latin typeface="Futura"/>
            </a:endParaRPr>
          </a:p>
          <a:p>
            <a:r>
              <a:rPr lang="en-US" sz="2000" dirty="0">
                <a:solidFill>
                  <a:srgbClr val="3E3E40"/>
                </a:solidFill>
                <a:latin typeface="Futura"/>
              </a:rPr>
              <a:t>In view of the more intensive production, it is necessary that the plant</a:t>
            </a:r>
          </a:p>
          <a:p>
            <a:r>
              <a:rPr lang="en-US" sz="2000" dirty="0">
                <a:solidFill>
                  <a:srgbClr val="3E3E40"/>
                </a:solidFill>
                <a:latin typeface="Futura"/>
              </a:rPr>
              <a:t>propagator can offer the right plants.</a:t>
            </a:r>
          </a:p>
          <a:p>
            <a:endParaRPr lang="es-ES" b="1" dirty="0">
              <a:solidFill>
                <a:srgbClr val="3E3E40"/>
              </a:solidFill>
              <a:latin typeface="Futura"/>
            </a:endParaRPr>
          </a:p>
          <a:p>
            <a:endParaRPr lang="es-ES" dirty="0">
              <a:solidFill>
                <a:srgbClr val="3E3E40"/>
              </a:solidFill>
              <a:latin typeface="Futura"/>
            </a:endParaRPr>
          </a:p>
        </p:txBody>
      </p:sp>
    </p:spTree>
    <p:extLst>
      <p:ext uri="{BB962C8B-B14F-4D97-AF65-F5344CB8AC3E}">
        <p14:creationId xmlns:p14="http://schemas.microsoft.com/office/powerpoint/2010/main" val="172868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11</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3" name="CuadroTexto 2">
            <a:extLst>
              <a:ext uri="{FF2B5EF4-FFF2-40B4-BE49-F238E27FC236}">
                <a16:creationId xmlns:a16="http://schemas.microsoft.com/office/drawing/2014/main" id="{148105F6-66F4-43C6-B8B7-CDE2C2EF9160}"/>
              </a:ext>
            </a:extLst>
          </p:cNvPr>
          <p:cNvSpPr txBox="1"/>
          <p:nvPr/>
        </p:nvSpPr>
        <p:spPr>
          <a:xfrm>
            <a:off x="361131" y="1444764"/>
            <a:ext cx="7924800" cy="707886"/>
          </a:xfrm>
          <a:prstGeom prst="rect">
            <a:avLst/>
          </a:prstGeom>
          <a:noFill/>
        </p:spPr>
        <p:txBody>
          <a:bodyPr wrap="square" rtlCol="0">
            <a:spAutoFit/>
          </a:bodyPr>
          <a:lstStyle/>
          <a:p>
            <a:r>
              <a:rPr lang="es-ES" sz="2000" b="1" dirty="0">
                <a:solidFill>
                  <a:srgbClr val="3E3E40"/>
                </a:solidFill>
                <a:latin typeface="Futura"/>
              </a:rPr>
              <a:t>ROOTS</a:t>
            </a:r>
            <a:endParaRPr lang="es-ES" sz="2000" dirty="0">
              <a:solidFill>
                <a:srgbClr val="3E3E40"/>
              </a:solidFill>
              <a:latin typeface="Futura"/>
            </a:endParaRPr>
          </a:p>
          <a:p>
            <a:r>
              <a:rPr lang="es-ES" sz="2000" dirty="0" err="1">
                <a:solidFill>
                  <a:srgbClr val="3E3E40"/>
                </a:solidFill>
                <a:latin typeface="Futura"/>
              </a:rPr>
              <a:t>Root</a:t>
            </a:r>
            <a:r>
              <a:rPr lang="es-ES" sz="2000" dirty="0">
                <a:solidFill>
                  <a:srgbClr val="3E3E40"/>
                </a:solidFill>
                <a:latin typeface="Futura"/>
              </a:rPr>
              <a:t> </a:t>
            </a:r>
            <a:r>
              <a:rPr lang="es-ES" sz="2000" dirty="0" err="1">
                <a:solidFill>
                  <a:srgbClr val="3E3E40"/>
                </a:solidFill>
                <a:latin typeface="Futura"/>
              </a:rPr>
              <a:t>for</a:t>
            </a:r>
            <a:r>
              <a:rPr lang="es-ES" sz="2000" dirty="0">
                <a:solidFill>
                  <a:srgbClr val="3E3E40"/>
                </a:solidFill>
                <a:latin typeface="Futura"/>
              </a:rPr>
              <a:t> </a:t>
            </a:r>
            <a:r>
              <a:rPr lang="es-ES" sz="2000" dirty="0" err="1">
                <a:solidFill>
                  <a:srgbClr val="3E3E40"/>
                </a:solidFill>
                <a:latin typeface="Futura"/>
              </a:rPr>
              <a:t>planting</a:t>
            </a:r>
            <a:r>
              <a:rPr lang="es-ES" sz="2000" dirty="0">
                <a:solidFill>
                  <a:srgbClr val="3E3E40"/>
                </a:solidFill>
                <a:latin typeface="Futura"/>
              </a:rPr>
              <a:t> in April</a:t>
            </a:r>
          </a:p>
        </p:txBody>
      </p:sp>
      <p:pic>
        <p:nvPicPr>
          <p:cNvPr id="11" name="Imagen 10">
            <a:extLst>
              <a:ext uri="{FF2B5EF4-FFF2-40B4-BE49-F238E27FC236}">
                <a16:creationId xmlns:a16="http://schemas.microsoft.com/office/drawing/2014/main" id="{DEB9D095-67B2-43E9-AE38-E8B09060C4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222" r="10889" b="24444"/>
          <a:stretch/>
        </p:blipFill>
        <p:spPr>
          <a:xfrm>
            <a:off x="4419600" y="2122170"/>
            <a:ext cx="4583430" cy="1600200"/>
          </a:xfrm>
          <a:prstGeom prst="rect">
            <a:avLst/>
          </a:prstGeom>
        </p:spPr>
      </p:pic>
      <p:pic>
        <p:nvPicPr>
          <p:cNvPr id="13" name="Imagen 12">
            <a:extLst>
              <a:ext uri="{FF2B5EF4-FFF2-40B4-BE49-F238E27FC236}">
                <a16:creationId xmlns:a16="http://schemas.microsoft.com/office/drawing/2014/main" id="{D4B35673-5E24-47EE-9BA8-7ACB3F6A6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5722"/>
          <a:stretch/>
        </p:blipFill>
        <p:spPr>
          <a:xfrm rot="5400000">
            <a:off x="584016" y="1769790"/>
            <a:ext cx="3059430" cy="4227462"/>
          </a:xfrm>
          <a:prstGeom prst="rect">
            <a:avLst/>
          </a:prstGeom>
        </p:spPr>
      </p:pic>
      <p:pic>
        <p:nvPicPr>
          <p:cNvPr id="6" name="Imagen 5">
            <a:extLst>
              <a:ext uri="{FF2B5EF4-FFF2-40B4-BE49-F238E27FC236}">
                <a16:creationId xmlns:a16="http://schemas.microsoft.com/office/drawing/2014/main" id="{C0193D8F-888D-4484-BD63-9453E9E145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051" b="21504"/>
          <a:stretch/>
        </p:blipFill>
        <p:spPr>
          <a:xfrm>
            <a:off x="2362200" y="3652240"/>
            <a:ext cx="5143500" cy="3048001"/>
          </a:xfrm>
          <a:prstGeom prst="rect">
            <a:avLst/>
          </a:prstGeom>
        </p:spPr>
      </p:pic>
    </p:spTree>
    <p:extLst>
      <p:ext uri="{BB962C8B-B14F-4D97-AF65-F5344CB8AC3E}">
        <p14:creationId xmlns:p14="http://schemas.microsoft.com/office/powerpoint/2010/main" val="171430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12</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3" name="CuadroTexto 2">
            <a:extLst>
              <a:ext uri="{FF2B5EF4-FFF2-40B4-BE49-F238E27FC236}">
                <a16:creationId xmlns:a16="http://schemas.microsoft.com/office/drawing/2014/main" id="{148105F6-66F4-43C6-B8B7-CDE2C2EF9160}"/>
              </a:ext>
            </a:extLst>
          </p:cNvPr>
          <p:cNvSpPr txBox="1"/>
          <p:nvPr/>
        </p:nvSpPr>
        <p:spPr>
          <a:xfrm>
            <a:off x="152400" y="1271409"/>
            <a:ext cx="7924800" cy="707886"/>
          </a:xfrm>
          <a:prstGeom prst="rect">
            <a:avLst/>
          </a:prstGeom>
          <a:noFill/>
        </p:spPr>
        <p:txBody>
          <a:bodyPr wrap="square" rtlCol="0">
            <a:spAutoFit/>
          </a:bodyPr>
          <a:lstStyle/>
          <a:p>
            <a:r>
              <a:rPr lang="es-ES" sz="2000" b="1" dirty="0">
                <a:solidFill>
                  <a:srgbClr val="3E3E40"/>
                </a:solidFill>
                <a:latin typeface="Futura"/>
              </a:rPr>
              <a:t>POTTED FRESH PLANTS</a:t>
            </a:r>
            <a:r>
              <a:rPr lang="es-ES" sz="2000" dirty="0">
                <a:solidFill>
                  <a:srgbClr val="3E3E40"/>
                </a:solidFill>
                <a:latin typeface="Futura"/>
              </a:rPr>
              <a:t>. </a:t>
            </a:r>
          </a:p>
          <a:p>
            <a:r>
              <a:rPr lang="es-ES" sz="2000" dirty="0" err="1">
                <a:solidFill>
                  <a:srgbClr val="3E3E40"/>
                </a:solidFill>
                <a:latin typeface="Futura"/>
              </a:rPr>
              <a:t>Root</a:t>
            </a:r>
            <a:r>
              <a:rPr lang="es-ES" sz="2000" dirty="0">
                <a:solidFill>
                  <a:srgbClr val="3E3E40"/>
                </a:solidFill>
                <a:latin typeface="Futura"/>
              </a:rPr>
              <a:t> </a:t>
            </a:r>
            <a:r>
              <a:rPr lang="es-ES" sz="2000" dirty="0" err="1">
                <a:solidFill>
                  <a:srgbClr val="3E3E40"/>
                </a:solidFill>
                <a:latin typeface="Futura"/>
              </a:rPr>
              <a:t>cuttings</a:t>
            </a:r>
            <a:r>
              <a:rPr lang="es-ES" sz="2000" dirty="0">
                <a:solidFill>
                  <a:srgbClr val="3E3E40"/>
                </a:solidFill>
                <a:latin typeface="Futura"/>
              </a:rPr>
              <a:t>, </a:t>
            </a:r>
            <a:r>
              <a:rPr lang="es-ES" sz="2000" dirty="0" err="1">
                <a:solidFill>
                  <a:srgbClr val="3E3E40"/>
                </a:solidFill>
                <a:latin typeface="Futura"/>
              </a:rPr>
              <a:t>for</a:t>
            </a:r>
            <a:r>
              <a:rPr lang="es-ES" sz="2000" dirty="0">
                <a:solidFill>
                  <a:srgbClr val="3E3E40"/>
                </a:solidFill>
                <a:latin typeface="Futura"/>
              </a:rPr>
              <a:t> </a:t>
            </a:r>
            <a:r>
              <a:rPr lang="es-ES" sz="2000" dirty="0" err="1">
                <a:solidFill>
                  <a:srgbClr val="3E3E40"/>
                </a:solidFill>
                <a:latin typeface="Futura"/>
              </a:rPr>
              <a:t>planting</a:t>
            </a:r>
            <a:r>
              <a:rPr lang="es-ES" sz="2000" dirty="0">
                <a:solidFill>
                  <a:srgbClr val="3E3E40"/>
                </a:solidFill>
                <a:latin typeface="Futura"/>
              </a:rPr>
              <a:t> in </a:t>
            </a:r>
            <a:r>
              <a:rPr lang="es-ES" sz="2000" dirty="0" err="1">
                <a:solidFill>
                  <a:srgbClr val="3E3E40"/>
                </a:solidFill>
                <a:latin typeface="Futura"/>
              </a:rPr>
              <a:t>middle</a:t>
            </a:r>
            <a:r>
              <a:rPr lang="es-ES" sz="2000" dirty="0">
                <a:solidFill>
                  <a:srgbClr val="3E3E40"/>
                </a:solidFill>
                <a:latin typeface="Futura"/>
              </a:rPr>
              <a:t> </a:t>
            </a:r>
            <a:r>
              <a:rPr lang="es-ES" sz="2000" dirty="0" err="1">
                <a:solidFill>
                  <a:srgbClr val="3E3E40"/>
                </a:solidFill>
                <a:latin typeface="Futura"/>
              </a:rPr>
              <a:t>of</a:t>
            </a:r>
            <a:r>
              <a:rPr lang="es-ES" sz="2000" dirty="0">
                <a:solidFill>
                  <a:srgbClr val="3E3E40"/>
                </a:solidFill>
                <a:latin typeface="Futura"/>
              </a:rPr>
              <a:t> may</a:t>
            </a:r>
          </a:p>
        </p:txBody>
      </p:sp>
      <p:pic>
        <p:nvPicPr>
          <p:cNvPr id="7" name="Imagen 6">
            <a:extLst>
              <a:ext uri="{FF2B5EF4-FFF2-40B4-BE49-F238E27FC236}">
                <a16:creationId xmlns:a16="http://schemas.microsoft.com/office/drawing/2014/main" id="{53A18EC2-75ED-4A6C-8D9C-82631292E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778" b="16889"/>
          <a:stretch/>
        </p:blipFill>
        <p:spPr>
          <a:xfrm>
            <a:off x="304800" y="2891790"/>
            <a:ext cx="5143500" cy="3657600"/>
          </a:xfrm>
          <a:prstGeom prst="rect">
            <a:avLst/>
          </a:prstGeom>
        </p:spPr>
      </p:pic>
      <p:pic>
        <p:nvPicPr>
          <p:cNvPr id="12" name="Imagen 11">
            <a:extLst>
              <a:ext uri="{FF2B5EF4-FFF2-40B4-BE49-F238E27FC236}">
                <a16:creationId xmlns:a16="http://schemas.microsoft.com/office/drawing/2014/main" id="{73EC6F99-51AF-44EF-A551-7951E97D0B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15" r="27408"/>
          <a:stretch/>
        </p:blipFill>
        <p:spPr>
          <a:xfrm>
            <a:off x="6181578" y="-52960"/>
            <a:ext cx="2971800" cy="6858000"/>
          </a:xfrm>
          <a:prstGeom prst="rect">
            <a:avLst/>
          </a:prstGeom>
        </p:spPr>
      </p:pic>
    </p:spTree>
    <p:extLst>
      <p:ext uri="{BB962C8B-B14F-4D97-AF65-F5344CB8AC3E}">
        <p14:creationId xmlns:p14="http://schemas.microsoft.com/office/powerpoint/2010/main" val="199238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13</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3" name="CuadroTexto 2">
            <a:extLst>
              <a:ext uri="{FF2B5EF4-FFF2-40B4-BE49-F238E27FC236}">
                <a16:creationId xmlns:a16="http://schemas.microsoft.com/office/drawing/2014/main" id="{148105F6-66F4-43C6-B8B7-CDE2C2EF9160}"/>
              </a:ext>
            </a:extLst>
          </p:cNvPr>
          <p:cNvSpPr txBox="1"/>
          <p:nvPr/>
        </p:nvSpPr>
        <p:spPr>
          <a:xfrm>
            <a:off x="152400" y="1206365"/>
            <a:ext cx="7924800" cy="707886"/>
          </a:xfrm>
          <a:prstGeom prst="rect">
            <a:avLst/>
          </a:prstGeom>
          <a:noFill/>
        </p:spPr>
        <p:txBody>
          <a:bodyPr wrap="square" rtlCol="0">
            <a:spAutoFit/>
          </a:bodyPr>
          <a:lstStyle/>
          <a:p>
            <a:r>
              <a:rPr lang="es-ES" sz="2000" b="1" dirty="0">
                <a:solidFill>
                  <a:srgbClr val="3E3E40"/>
                </a:solidFill>
                <a:latin typeface="Futura"/>
              </a:rPr>
              <a:t>BARE ROOTS CANES </a:t>
            </a:r>
            <a:r>
              <a:rPr lang="es-ES" sz="2000" b="1" dirty="0" err="1">
                <a:solidFill>
                  <a:srgbClr val="3E3E40"/>
                </a:solidFill>
                <a:latin typeface="Futura"/>
              </a:rPr>
              <a:t>or</a:t>
            </a:r>
            <a:r>
              <a:rPr lang="es-ES" sz="2000" b="1" dirty="0">
                <a:solidFill>
                  <a:srgbClr val="3E3E40"/>
                </a:solidFill>
                <a:latin typeface="Futura"/>
              </a:rPr>
              <a:t> BARE ROOTS FRIGO CANES</a:t>
            </a:r>
            <a:endParaRPr lang="es-ES" sz="2000" dirty="0">
              <a:solidFill>
                <a:srgbClr val="3E3E40"/>
              </a:solidFill>
              <a:latin typeface="Futura"/>
            </a:endParaRPr>
          </a:p>
          <a:p>
            <a:r>
              <a:rPr lang="es-ES" sz="2000" dirty="0" err="1">
                <a:solidFill>
                  <a:srgbClr val="3E3E40"/>
                </a:solidFill>
                <a:latin typeface="Futura"/>
              </a:rPr>
              <a:t>One</a:t>
            </a:r>
            <a:r>
              <a:rPr lang="es-ES" sz="2000" dirty="0">
                <a:solidFill>
                  <a:srgbClr val="3E3E40"/>
                </a:solidFill>
                <a:latin typeface="Futura"/>
              </a:rPr>
              <a:t> </a:t>
            </a:r>
            <a:r>
              <a:rPr lang="es-ES" sz="2000" dirty="0" err="1">
                <a:solidFill>
                  <a:srgbClr val="3E3E40"/>
                </a:solidFill>
                <a:latin typeface="Futura"/>
              </a:rPr>
              <a:t>year</a:t>
            </a:r>
            <a:r>
              <a:rPr lang="es-ES" sz="2000" dirty="0">
                <a:solidFill>
                  <a:srgbClr val="3E3E40"/>
                </a:solidFill>
                <a:latin typeface="Futura"/>
              </a:rPr>
              <a:t> </a:t>
            </a:r>
            <a:r>
              <a:rPr lang="es-ES" sz="2000" dirty="0" err="1">
                <a:solidFill>
                  <a:srgbClr val="3E3E40"/>
                </a:solidFill>
                <a:latin typeface="Futura"/>
              </a:rPr>
              <a:t>old</a:t>
            </a:r>
            <a:r>
              <a:rPr lang="es-ES" sz="2000" dirty="0">
                <a:solidFill>
                  <a:srgbClr val="3E3E40"/>
                </a:solidFill>
                <a:latin typeface="Futura"/>
              </a:rPr>
              <a:t>, </a:t>
            </a:r>
            <a:r>
              <a:rPr lang="es-ES" sz="2000" dirty="0" err="1">
                <a:solidFill>
                  <a:srgbClr val="3E3E40"/>
                </a:solidFill>
                <a:latin typeface="Futura"/>
              </a:rPr>
              <a:t>for</a:t>
            </a:r>
            <a:r>
              <a:rPr lang="es-ES" sz="2000" dirty="0">
                <a:solidFill>
                  <a:srgbClr val="3E3E40"/>
                </a:solidFill>
                <a:latin typeface="Futura"/>
              </a:rPr>
              <a:t> </a:t>
            </a:r>
            <a:r>
              <a:rPr lang="es-ES" sz="2000" dirty="0" err="1">
                <a:solidFill>
                  <a:srgbClr val="3E3E40"/>
                </a:solidFill>
                <a:latin typeface="Futura"/>
              </a:rPr>
              <a:t>planting</a:t>
            </a:r>
            <a:r>
              <a:rPr lang="es-ES" sz="2000" dirty="0">
                <a:solidFill>
                  <a:srgbClr val="3E3E40"/>
                </a:solidFill>
                <a:latin typeface="Futura"/>
              </a:rPr>
              <a:t> in </a:t>
            </a:r>
            <a:r>
              <a:rPr lang="es-ES" sz="2000" dirty="0" err="1">
                <a:solidFill>
                  <a:srgbClr val="3E3E40"/>
                </a:solidFill>
                <a:latin typeface="Futura"/>
              </a:rPr>
              <a:t>early</a:t>
            </a:r>
            <a:r>
              <a:rPr lang="es-ES" sz="2000" dirty="0">
                <a:solidFill>
                  <a:srgbClr val="3E3E40"/>
                </a:solidFill>
                <a:latin typeface="Futura"/>
              </a:rPr>
              <a:t> Spring</a:t>
            </a:r>
          </a:p>
        </p:txBody>
      </p:sp>
      <p:pic>
        <p:nvPicPr>
          <p:cNvPr id="10" name="Imagen 9">
            <a:extLst>
              <a:ext uri="{FF2B5EF4-FFF2-40B4-BE49-F238E27FC236}">
                <a16:creationId xmlns:a16="http://schemas.microsoft.com/office/drawing/2014/main" id="{96B5F206-DFA7-4B17-A846-B206B7C9C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972603"/>
            <a:ext cx="3581400" cy="477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4632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14</a:t>
            </a:fld>
            <a:endParaRPr lang="es-ES" dirty="0"/>
          </a:p>
        </p:txBody>
      </p:sp>
      <p:pic>
        <p:nvPicPr>
          <p:cNvPr id="6" name="Imagen 5">
            <a:extLst>
              <a:ext uri="{FF2B5EF4-FFF2-40B4-BE49-F238E27FC236}">
                <a16:creationId xmlns:a16="http://schemas.microsoft.com/office/drawing/2014/main" id="{F2929D56-5B68-42F4-B416-CE627BB0B9F5}"/>
              </a:ext>
            </a:extLst>
          </p:cNvPr>
          <p:cNvPicPr>
            <a:picLocks noChangeAspect="1"/>
          </p:cNvPicPr>
          <p:nvPr/>
        </p:nvPicPr>
        <p:blipFill>
          <a:blip r:embed="rId2"/>
          <a:stretch>
            <a:fillRect/>
          </a:stretch>
        </p:blipFill>
        <p:spPr>
          <a:xfrm>
            <a:off x="1525785" y="0"/>
            <a:ext cx="6146969" cy="6858000"/>
          </a:xfrm>
          <a:prstGeom prst="rect">
            <a:avLst/>
          </a:prstGeom>
        </p:spPr>
      </p:pic>
    </p:spTree>
    <p:extLst>
      <p:ext uri="{BB962C8B-B14F-4D97-AF65-F5344CB8AC3E}">
        <p14:creationId xmlns:p14="http://schemas.microsoft.com/office/powerpoint/2010/main" val="245984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15</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pic>
        <p:nvPicPr>
          <p:cNvPr id="4" name="Imagen 3">
            <a:extLst>
              <a:ext uri="{FF2B5EF4-FFF2-40B4-BE49-F238E27FC236}">
                <a16:creationId xmlns:a16="http://schemas.microsoft.com/office/drawing/2014/main" id="{7C216492-562F-40F1-858E-B660CC379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68879" y="2387164"/>
            <a:ext cx="4593041" cy="3444781"/>
          </a:xfrm>
          <a:prstGeom prst="rect">
            <a:avLst/>
          </a:prstGeom>
        </p:spPr>
      </p:pic>
      <p:pic>
        <p:nvPicPr>
          <p:cNvPr id="8" name="Imagen 7">
            <a:extLst>
              <a:ext uri="{FF2B5EF4-FFF2-40B4-BE49-F238E27FC236}">
                <a16:creationId xmlns:a16="http://schemas.microsoft.com/office/drawing/2014/main" id="{43213B02-567D-4066-846A-04E429667E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772" r="23239"/>
          <a:stretch/>
        </p:blipFill>
        <p:spPr>
          <a:xfrm rot="5400000">
            <a:off x="2266949" y="3308666"/>
            <a:ext cx="3352801" cy="2857500"/>
          </a:xfrm>
          <a:prstGeom prst="rect">
            <a:avLst/>
          </a:prstGeom>
        </p:spPr>
      </p:pic>
      <p:sp>
        <p:nvSpPr>
          <p:cNvPr id="10" name="Rectángulo 9">
            <a:extLst>
              <a:ext uri="{FF2B5EF4-FFF2-40B4-BE49-F238E27FC236}">
                <a16:creationId xmlns:a16="http://schemas.microsoft.com/office/drawing/2014/main" id="{A3336650-0AC0-4E5F-B871-B55D0C13D959}"/>
              </a:ext>
            </a:extLst>
          </p:cNvPr>
          <p:cNvSpPr/>
          <p:nvPr/>
        </p:nvSpPr>
        <p:spPr>
          <a:xfrm>
            <a:off x="500575" y="1406889"/>
            <a:ext cx="8610600" cy="1200329"/>
          </a:xfrm>
          <a:prstGeom prst="rect">
            <a:avLst/>
          </a:prstGeom>
        </p:spPr>
        <p:txBody>
          <a:bodyPr wrap="square">
            <a:spAutoFit/>
          </a:bodyPr>
          <a:lstStyle/>
          <a:p>
            <a:r>
              <a:rPr lang="es-ES" b="1" dirty="0">
                <a:solidFill>
                  <a:srgbClr val="3E3E40"/>
                </a:solidFill>
                <a:latin typeface="Futura"/>
              </a:rPr>
              <a:t>POTTED PLANTS FRIGO CANES</a:t>
            </a:r>
            <a:r>
              <a:rPr lang="es-ES" dirty="0">
                <a:solidFill>
                  <a:srgbClr val="3E3E40"/>
                </a:solidFill>
                <a:latin typeface="Futura"/>
              </a:rPr>
              <a:t>. </a:t>
            </a:r>
          </a:p>
          <a:p>
            <a:r>
              <a:rPr lang="es-ES" dirty="0" err="1">
                <a:solidFill>
                  <a:srgbClr val="3E3E40"/>
                </a:solidFill>
                <a:latin typeface="Futura"/>
              </a:rPr>
              <a:t>One</a:t>
            </a:r>
            <a:r>
              <a:rPr lang="es-ES" dirty="0">
                <a:solidFill>
                  <a:srgbClr val="3E3E40"/>
                </a:solidFill>
                <a:latin typeface="Futura"/>
              </a:rPr>
              <a:t> </a:t>
            </a:r>
            <a:r>
              <a:rPr lang="es-ES" dirty="0" err="1">
                <a:solidFill>
                  <a:srgbClr val="3E3E40"/>
                </a:solidFill>
                <a:latin typeface="Futura"/>
              </a:rPr>
              <a:t>year</a:t>
            </a:r>
            <a:r>
              <a:rPr lang="es-ES" dirty="0">
                <a:solidFill>
                  <a:srgbClr val="3E3E40"/>
                </a:solidFill>
                <a:latin typeface="Futura"/>
              </a:rPr>
              <a:t> </a:t>
            </a:r>
            <a:r>
              <a:rPr lang="es-ES" dirty="0" err="1">
                <a:solidFill>
                  <a:srgbClr val="3E3E40"/>
                </a:solidFill>
                <a:latin typeface="Futura"/>
              </a:rPr>
              <a:t>old</a:t>
            </a:r>
            <a:r>
              <a:rPr lang="es-ES" dirty="0">
                <a:solidFill>
                  <a:srgbClr val="3E3E40"/>
                </a:solidFill>
                <a:latin typeface="Futura"/>
              </a:rPr>
              <a:t>, </a:t>
            </a:r>
            <a:r>
              <a:rPr lang="es-ES" dirty="0" err="1">
                <a:solidFill>
                  <a:srgbClr val="3E3E40"/>
                </a:solidFill>
                <a:latin typeface="Futura"/>
              </a:rPr>
              <a:t>for</a:t>
            </a:r>
            <a:r>
              <a:rPr lang="es-ES" dirty="0">
                <a:solidFill>
                  <a:srgbClr val="3E3E40"/>
                </a:solidFill>
                <a:latin typeface="Futura"/>
              </a:rPr>
              <a:t> </a:t>
            </a:r>
            <a:r>
              <a:rPr lang="es-ES" dirty="0" err="1">
                <a:solidFill>
                  <a:srgbClr val="3E3E40"/>
                </a:solidFill>
                <a:latin typeface="Futura"/>
              </a:rPr>
              <a:t>planting</a:t>
            </a:r>
            <a:r>
              <a:rPr lang="es-ES" dirty="0">
                <a:solidFill>
                  <a:srgbClr val="3E3E40"/>
                </a:solidFill>
                <a:latin typeface="Futura"/>
              </a:rPr>
              <a:t> in </a:t>
            </a:r>
            <a:r>
              <a:rPr lang="es-ES" dirty="0" err="1">
                <a:solidFill>
                  <a:srgbClr val="3E3E40"/>
                </a:solidFill>
                <a:latin typeface="Futura"/>
              </a:rPr>
              <a:t>early</a:t>
            </a:r>
            <a:r>
              <a:rPr lang="es-ES" dirty="0">
                <a:solidFill>
                  <a:srgbClr val="3E3E40"/>
                </a:solidFill>
                <a:latin typeface="Futura"/>
              </a:rPr>
              <a:t> </a:t>
            </a:r>
            <a:r>
              <a:rPr lang="es-ES" dirty="0" err="1">
                <a:solidFill>
                  <a:srgbClr val="3E3E40"/>
                </a:solidFill>
                <a:latin typeface="Futura"/>
              </a:rPr>
              <a:t>spring</a:t>
            </a:r>
            <a:r>
              <a:rPr lang="es-ES" dirty="0">
                <a:solidFill>
                  <a:srgbClr val="3E3E40"/>
                </a:solidFill>
                <a:latin typeface="Futura"/>
              </a:rPr>
              <a:t>.</a:t>
            </a:r>
          </a:p>
          <a:p>
            <a:r>
              <a:rPr lang="es-ES" b="1" dirty="0" err="1">
                <a:solidFill>
                  <a:srgbClr val="3E3E40"/>
                </a:solidFill>
                <a:latin typeface="Futura"/>
              </a:rPr>
              <a:t>Precocity</a:t>
            </a:r>
            <a:r>
              <a:rPr lang="es-ES" b="1" dirty="0">
                <a:solidFill>
                  <a:srgbClr val="3E3E40"/>
                </a:solidFill>
                <a:latin typeface="Futura"/>
              </a:rPr>
              <a:t>. 20 </a:t>
            </a:r>
            <a:r>
              <a:rPr lang="es-ES" b="1" dirty="0" err="1">
                <a:solidFill>
                  <a:srgbClr val="3E3E40"/>
                </a:solidFill>
                <a:latin typeface="Futura"/>
              </a:rPr>
              <a:t>days</a:t>
            </a:r>
            <a:r>
              <a:rPr lang="es-ES" b="1" dirty="0">
                <a:solidFill>
                  <a:srgbClr val="3E3E40"/>
                </a:solidFill>
                <a:latin typeface="Futura"/>
              </a:rPr>
              <a:t> </a:t>
            </a:r>
            <a:r>
              <a:rPr lang="es-ES" b="1" dirty="0" err="1">
                <a:solidFill>
                  <a:srgbClr val="3E3E40"/>
                </a:solidFill>
                <a:latin typeface="Futura"/>
              </a:rPr>
              <a:t>earlier</a:t>
            </a:r>
            <a:endParaRPr lang="es-ES" b="1" dirty="0">
              <a:solidFill>
                <a:srgbClr val="3E3E40"/>
              </a:solidFill>
              <a:latin typeface="Futura"/>
            </a:endParaRPr>
          </a:p>
          <a:p>
            <a:r>
              <a:rPr lang="es-ES" b="1" dirty="0" err="1">
                <a:solidFill>
                  <a:srgbClr val="3E3E40"/>
                </a:solidFill>
                <a:latin typeface="Futura"/>
              </a:rPr>
              <a:t>Higher</a:t>
            </a:r>
            <a:r>
              <a:rPr lang="es-ES" b="1" dirty="0">
                <a:solidFill>
                  <a:srgbClr val="3E3E40"/>
                </a:solidFill>
                <a:latin typeface="Futura"/>
              </a:rPr>
              <a:t> </a:t>
            </a:r>
            <a:r>
              <a:rPr lang="es-ES" b="1" dirty="0" err="1">
                <a:solidFill>
                  <a:srgbClr val="3E3E40"/>
                </a:solidFill>
                <a:latin typeface="Futura"/>
              </a:rPr>
              <a:t>yield</a:t>
            </a:r>
            <a:r>
              <a:rPr lang="es-ES" b="1" dirty="0">
                <a:solidFill>
                  <a:srgbClr val="3E3E40"/>
                </a:solidFill>
                <a:latin typeface="Futura"/>
              </a:rPr>
              <a:t> </a:t>
            </a:r>
            <a:endParaRPr lang="es-ES" dirty="0">
              <a:solidFill>
                <a:srgbClr val="3E3E40"/>
              </a:solidFill>
              <a:latin typeface="Futura"/>
            </a:endParaRPr>
          </a:p>
        </p:txBody>
      </p:sp>
    </p:spTree>
    <p:extLst>
      <p:ext uri="{BB962C8B-B14F-4D97-AF65-F5344CB8AC3E}">
        <p14:creationId xmlns:p14="http://schemas.microsoft.com/office/powerpoint/2010/main" val="119397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16</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pic>
        <p:nvPicPr>
          <p:cNvPr id="4" name="Imagen 3">
            <a:extLst>
              <a:ext uri="{FF2B5EF4-FFF2-40B4-BE49-F238E27FC236}">
                <a16:creationId xmlns:a16="http://schemas.microsoft.com/office/drawing/2014/main" id="{FE731B0D-C774-49D3-A557-547D7F60D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820" y="1684020"/>
            <a:ext cx="68580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ángulo 5">
            <a:extLst>
              <a:ext uri="{FF2B5EF4-FFF2-40B4-BE49-F238E27FC236}">
                <a16:creationId xmlns:a16="http://schemas.microsoft.com/office/drawing/2014/main" id="{EF6B7BF8-E7E4-46C1-B78B-3381688EA55F}"/>
              </a:ext>
            </a:extLst>
          </p:cNvPr>
          <p:cNvSpPr/>
          <p:nvPr/>
        </p:nvSpPr>
        <p:spPr>
          <a:xfrm>
            <a:off x="266700" y="1304835"/>
            <a:ext cx="8610600" cy="369332"/>
          </a:xfrm>
          <a:prstGeom prst="rect">
            <a:avLst/>
          </a:prstGeom>
        </p:spPr>
        <p:txBody>
          <a:bodyPr wrap="square">
            <a:spAutoFit/>
          </a:bodyPr>
          <a:lstStyle/>
          <a:p>
            <a:r>
              <a:rPr lang="es-ES" b="1" dirty="0">
                <a:solidFill>
                  <a:srgbClr val="3E3E40"/>
                </a:solidFill>
                <a:latin typeface="Futura"/>
              </a:rPr>
              <a:t>POTTED PLANTS CANES vs BARE ROOT PLANTS</a:t>
            </a:r>
            <a:endParaRPr lang="es-ES" dirty="0">
              <a:solidFill>
                <a:srgbClr val="3E3E40"/>
              </a:solidFill>
              <a:latin typeface="Futura"/>
            </a:endParaRPr>
          </a:p>
        </p:txBody>
      </p:sp>
    </p:spTree>
    <p:extLst>
      <p:ext uri="{BB962C8B-B14F-4D97-AF65-F5344CB8AC3E}">
        <p14:creationId xmlns:p14="http://schemas.microsoft.com/office/powerpoint/2010/main" val="779847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17</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pic>
        <p:nvPicPr>
          <p:cNvPr id="6" name="Imagen 5">
            <a:extLst>
              <a:ext uri="{FF2B5EF4-FFF2-40B4-BE49-F238E27FC236}">
                <a16:creationId xmlns:a16="http://schemas.microsoft.com/office/drawing/2014/main" id="{C57E93C7-99E3-419B-AAE7-829D67FB1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846268"/>
            <a:ext cx="4851400" cy="3638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F9968DA8-9F27-43C3-9537-71ACDC908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2723526"/>
            <a:ext cx="2986556" cy="3982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a16="http://schemas.microsoft.com/office/drawing/2014/main" id="{29DBC206-65AC-49ED-BCEA-5F540399F4E8}"/>
              </a:ext>
            </a:extLst>
          </p:cNvPr>
          <p:cNvSpPr/>
          <p:nvPr/>
        </p:nvSpPr>
        <p:spPr>
          <a:xfrm>
            <a:off x="546100" y="1383954"/>
            <a:ext cx="8610600" cy="1138773"/>
          </a:xfrm>
          <a:prstGeom prst="rect">
            <a:avLst/>
          </a:prstGeom>
        </p:spPr>
        <p:txBody>
          <a:bodyPr wrap="square">
            <a:spAutoFit/>
          </a:bodyPr>
          <a:lstStyle/>
          <a:p>
            <a:r>
              <a:rPr lang="es-ES" dirty="0"/>
              <a:t>‘</a:t>
            </a:r>
            <a:r>
              <a:rPr lang="es-ES" sz="3200" b="1" dirty="0">
                <a:solidFill>
                  <a:srgbClr val="0F4733"/>
                </a:solidFill>
                <a:latin typeface="Calibri"/>
                <a:ea typeface="+mj-ea"/>
              </a:rPr>
              <a:t>S</a:t>
            </a:r>
            <a:r>
              <a:rPr lang="es-ES" dirty="0">
                <a:solidFill>
                  <a:srgbClr val="3E3E40"/>
                </a:solidFill>
                <a:latin typeface="Futura"/>
              </a:rPr>
              <a:t>an</a:t>
            </a:r>
            <a:r>
              <a:rPr lang="es-ES" dirty="0"/>
              <a:t> </a:t>
            </a:r>
            <a:r>
              <a:rPr lang="es-ES" sz="3200" b="1" dirty="0">
                <a:solidFill>
                  <a:srgbClr val="0F4733"/>
                </a:solidFill>
                <a:latin typeface="Calibri"/>
                <a:ea typeface="+mj-ea"/>
              </a:rPr>
              <a:t>R</a:t>
            </a:r>
            <a:r>
              <a:rPr lang="es-ES" dirty="0">
                <a:solidFill>
                  <a:srgbClr val="3E3E40"/>
                </a:solidFill>
                <a:latin typeface="Futura"/>
              </a:rPr>
              <a:t>afael’ – FLORICANE</a:t>
            </a:r>
          </a:p>
          <a:p>
            <a:r>
              <a:rPr lang="en-US" dirty="0">
                <a:solidFill>
                  <a:srgbClr val="3E3E40"/>
                </a:solidFill>
                <a:latin typeface="Futura"/>
              </a:rPr>
              <a:t>The yields obtained in the last years have been  more than 800g / plant in Bare Root Canes and 1000 g / plant in Plant in Potted Cane</a:t>
            </a:r>
            <a:endParaRPr lang="es-ES" dirty="0">
              <a:solidFill>
                <a:srgbClr val="3E3E40"/>
              </a:solidFill>
              <a:latin typeface="Futura"/>
            </a:endParaRPr>
          </a:p>
        </p:txBody>
      </p:sp>
    </p:spTree>
    <p:extLst>
      <p:ext uri="{BB962C8B-B14F-4D97-AF65-F5344CB8AC3E}">
        <p14:creationId xmlns:p14="http://schemas.microsoft.com/office/powerpoint/2010/main" val="115907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18</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pic>
        <p:nvPicPr>
          <p:cNvPr id="3" name="Imagen 2">
            <a:extLst>
              <a:ext uri="{FF2B5EF4-FFF2-40B4-BE49-F238E27FC236}">
                <a16:creationId xmlns:a16="http://schemas.microsoft.com/office/drawing/2014/main" id="{23CB0D28-F761-465A-A4DA-6B78E9654C06}"/>
              </a:ext>
            </a:extLst>
          </p:cNvPr>
          <p:cNvPicPr>
            <a:picLocks noChangeAspect="1"/>
          </p:cNvPicPr>
          <p:nvPr/>
        </p:nvPicPr>
        <p:blipFill>
          <a:blip r:embed="rId3"/>
          <a:stretch>
            <a:fillRect/>
          </a:stretch>
        </p:blipFill>
        <p:spPr>
          <a:xfrm>
            <a:off x="1371600" y="1437104"/>
            <a:ext cx="6591604" cy="4940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256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19</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1200329"/>
          </a:xfrm>
          <a:prstGeom prst="rect">
            <a:avLst/>
          </a:prstGeom>
        </p:spPr>
        <p:txBody>
          <a:bodyPr wrap="square">
            <a:spAutoFit/>
          </a:bodyPr>
          <a:lstStyle/>
          <a:p>
            <a:pPr algn="ctr"/>
            <a:endParaRPr lang="es-ES" dirty="0">
              <a:solidFill>
                <a:srgbClr val="3E3E40"/>
              </a:solidFill>
              <a:latin typeface="Futura"/>
            </a:endParaRPr>
          </a:p>
          <a:p>
            <a:r>
              <a:rPr lang="es-ES" dirty="0">
                <a:solidFill>
                  <a:srgbClr val="3E3E40"/>
                </a:solidFill>
                <a:latin typeface="Futura"/>
              </a:rPr>
              <a:t>LONG CANE MACETA DICIEMBRE.</a:t>
            </a:r>
          </a:p>
          <a:p>
            <a:r>
              <a:rPr lang="es-ES" b="1" dirty="0">
                <a:solidFill>
                  <a:srgbClr val="3E3E40"/>
                </a:solidFill>
                <a:latin typeface="Futura"/>
              </a:rPr>
              <a:t>Precocidad</a:t>
            </a:r>
          </a:p>
          <a:p>
            <a:pPr algn="ctr"/>
            <a:endParaRPr lang="es-ES" dirty="0">
              <a:solidFill>
                <a:srgbClr val="3E3E40"/>
              </a:solidFill>
              <a:latin typeface="Futura"/>
            </a:endParaRPr>
          </a:p>
        </p:txBody>
      </p:sp>
      <p:sp>
        <p:nvSpPr>
          <p:cNvPr id="7" name="Rectángulo 6">
            <a:extLst>
              <a:ext uri="{FF2B5EF4-FFF2-40B4-BE49-F238E27FC236}">
                <a16:creationId xmlns:a16="http://schemas.microsoft.com/office/drawing/2014/main" id="{A87A7C2A-E53F-48F2-B215-7F4B898CDD42}"/>
              </a:ext>
            </a:extLst>
          </p:cNvPr>
          <p:cNvSpPr/>
          <p:nvPr/>
        </p:nvSpPr>
        <p:spPr>
          <a:xfrm>
            <a:off x="381000" y="2568208"/>
            <a:ext cx="8382000" cy="1754326"/>
          </a:xfrm>
          <a:prstGeom prst="rect">
            <a:avLst/>
          </a:prstGeom>
        </p:spPr>
        <p:txBody>
          <a:bodyPr wrap="square">
            <a:spAutoFit/>
          </a:bodyPr>
          <a:lstStyle/>
          <a:p>
            <a:r>
              <a:rPr lang="en-US" dirty="0">
                <a:solidFill>
                  <a:srgbClr val="3E3E40"/>
                </a:solidFill>
                <a:latin typeface="Futura"/>
              </a:rPr>
              <a:t>From the last campaign, the following information was extracted.</a:t>
            </a:r>
          </a:p>
          <a:p>
            <a:endParaRPr lang="en-US" dirty="0">
              <a:solidFill>
                <a:srgbClr val="3E3E40"/>
              </a:solidFill>
              <a:latin typeface="Futura"/>
            </a:endParaRPr>
          </a:p>
          <a:p>
            <a:r>
              <a:rPr lang="en-US" dirty="0">
                <a:solidFill>
                  <a:srgbClr val="3E3E40"/>
                </a:solidFill>
                <a:latin typeface="Futura"/>
              </a:rPr>
              <a:t>- 1 hectare</a:t>
            </a:r>
          </a:p>
          <a:p>
            <a:r>
              <a:rPr lang="en-US" dirty="0">
                <a:solidFill>
                  <a:srgbClr val="3E3E40"/>
                </a:solidFill>
                <a:latin typeface="Futura"/>
              </a:rPr>
              <a:t>- 3200 linear meters.</a:t>
            </a:r>
          </a:p>
          <a:p>
            <a:r>
              <a:rPr lang="en-US" dirty="0">
                <a:solidFill>
                  <a:srgbClr val="3E3E40"/>
                </a:solidFill>
                <a:latin typeface="Futura"/>
              </a:rPr>
              <a:t>- 2 pots per meter - 6400 pots / ha / 3 canes / pot</a:t>
            </a:r>
          </a:p>
          <a:p>
            <a:r>
              <a:rPr lang="en-US" dirty="0">
                <a:solidFill>
                  <a:srgbClr val="3E3E40"/>
                </a:solidFill>
                <a:latin typeface="Futura"/>
              </a:rPr>
              <a:t>- 19200 plants / ha.</a:t>
            </a:r>
            <a:endParaRPr lang="es-ES" dirty="0">
              <a:solidFill>
                <a:srgbClr val="3E3E40"/>
              </a:solidFill>
              <a:latin typeface="Futura"/>
            </a:endParaRPr>
          </a:p>
        </p:txBody>
      </p:sp>
    </p:spTree>
    <p:extLst>
      <p:ext uri="{BB962C8B-B14F-4D97-AF65-F5344CB8AC3E}">
        <p14:creationId xmlns:p14="http://schemas.microsoft.com/office/powerpoint/2010/main" val="156054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a:t>
            </a:fld>
            <a:endParaRPr lang="es-ES"/>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sp>
        <p:nvSpPr>
          <p:cNvPr id="6" name="object 8">
            <a:extLst>
              <a:ext uri="{FF2B5EF4-FFF2-40B4-BE49-F238E27FC236}">
                <a16:creationId xmlns:a16="http://schemas.microsoft.com/office/drawing/2014/main" id="{ED8C30FC-4561-4340-9ECC-052847D44C30}"/>
              </a:ext>
            </a:extLst>
          </p:cNvPr>
          <p:cNvSpPr txBox="1"/>
          <p:nvPr/>
        </p:nvSpPr>
        <p:spPr>
          <a:xfrm>
            <a:off x="304800" y="2038291"/>
            <a:ext cx="8091169" cy="3980577"/>
          </a:xfrm>
          <a:prstGeom prst="rect">
            <a:avLst/>
          </a:prstGeom>
        </p:spPr>
        <p:txBody>
          <a:bodyPr vert="horz" wrap="square" lIns="0" tIns="81280" rIns="0" bIns="0" rtlCol="0">
            <a:spAutoFit/>
          </a:bodyPr>
          <a:lstStyle/>
          <a:p>
            <a:pPr marL="12700">
              <a:lnSpc>
                <a:spcPct val="100000"/>
              </a:lnSpc>
              <a:spcBef>
                <a:spcPts val="640"/>
              </a:spcBef>
              <a:tabLst>
                <a:tab pos="354965" algn="l"/>
                <a:tab pos="355600" algn="l"/>
              </a:tabLst>
            </a:pPr>
            <a:endParaRPr sz="2400" dirty="0">
              <a:latin typeface="Calibri"/>
              <a:cs typeface="Calibri"/>
            </a:endParaRPr>
          </a:p>
          <a:p>
            <a:pPr marL="756285" marR="15875" lvl="1" indent="-286385">
              <a:lnSpc>
                <a:spcPct val="100000"/>
              </a:lnSpc>
              <a:spcBef>
                <a:spcPts val="445"/>
              </a:spcBef>
              <a:buFont typeface="Arial"/>
              <a:buChar char="–"/>
              <a:tabLst>
                <a:tab pos="756285" algn="l"/>
                <a:tab pos="756920" algn="l"/>
              </a:tabLst>
            </a:pPr>
            <a:r>
              <a:rPr lang="es-ES" b="1" dirty="0" err="1">
                <a:solidFill>
                  <a:srgbClr val="3E3E40"/>
                </a:solidFill>
                <a:latin typeface="Futura"/>
              </a:rPr>
              <a:t>Primocane</a:t>
            </a:r>
            <a:r>
              <a:rPr b="1" dirty="0">
                <a:solidFill>
                  <a:srgbClr val="3E3E40"/>
                </a:solidFill>
                <a:latin typeface="Futura"/>
              </a:rPr>
              <a:t>:</a:t>
            </a:r>
            <a:r>
              <a:rPr dirty="0">
                <a:solidFill>
                  <a:srgbClr val="3E3E40"/>
                </a:solidFill>
                <a:latin typeface="Futura"/>
              </a:rPr>
              <a:t> </a:t>
            </a:r>
            <a:r>
              <a:rPr lang="en-US" dirty="0">
                <a:solidFill>
                  <a:srgbClr val="3E3E40"/>
                </a:solidFill>
                <a:latin typeface="Futura"/>
              </a:rPr>
              <a:t>They can produce two crops in the same year: one at the end of summer (mid-August to late September) on the upper third of the branch that has grown during that </a:t>
            </a:r>
            <a:r>
              <a:rPr lang="en-US" dirty="0" err="1">
                <a:solidFill>
                  <a:srgbClr val="3E3E40"/>
                </a:solidFill>
                <a:latin typeface="Futura"/>
              </a:rPr>
              <a:t>season,and</a:t>
            </a:r>
            <a:r>
              <a:rPr lang="en-US" dirty="0">
                <a:solidFill>
                  <a:srgbClr val="3E3E40"/>
                </a:solidFill>
                <a:latin typeface="Futura"/>
              </a:rPr>
              <a:t> another, in the following spring-summer, in the rest of the branch that did not fructify the previous year. In the same year, a new outbreak will start, completing the cycles.</a:t>
            </a:r>
          </a:p>
          <a:p>
            <a:pPr marL="756285" marR="15875" lvl="1" indent="-286385">
              <a:lnSpc>
                <a:spcPct val="100000"/>
              </a:lnSpc>
              <a:spcBef>
                <a:spcPts val="445"/>
              </a:spcBef>
              <a:buFont typeface="Arial"/>
              <a:buChar char="–"/>
              <a:tabLst>
                <a:tab pos="756285" algn="l"/>
                <a:tab pos="756920" algn="l"/>
              </a:tabLst>
            </a:pPr>
            <a:endParaRPr lang="en-US" dirty="0">
              <a:solidFill>
                <a:srgbClr val="3E3E40"/>
              </a:solidFill>
              <a:latin typeface="Futura"/>
            </a:endParaRPr>
          </a:p>
          <a:p>
            <a:pPr marL="756285" marR="15875" lvl="1" indent="-286385">
              <a:lnSpc>
                <a:spcPct val="100000"/>
              </a:lnSpc>
              <a:spcBef>
                <a:spcPts val="445"/>
              </a:spcBef>
              <a:buFont typeface="Arial"/>
              <a:buChar char="–"/>
              <a:tabLst>
                <a:tab pos="756285" algn="l"/>
                <a:tab pos="756920" algn="l"/>
              </a:tabLst>
            </a:pPr>
            <a:endParaRPr lang="en-US" dirty="0">
              <a:solidFill>
                <a:srgbClr val="3E3E40"/>
              </a:solidFill>
              <a:latin typeface="Futura"/>
            </a:endParaRPr>
          </a:p>
          <a:p>
            <a:pPr marL="756285" marR="15875" lvl="1" indent="-286385">
              <a:lnSpc>
                <a:spcPct val="100000"/>
              </a:lnSpc>
              <a:spcBef>
                <a:spcPts val="445"/>
              </a:spcBef>
              <a:buFont typeface="Arial"/>
              <a:buChar char="–"/>
              <a:tabLst>
                <a:tab pos="756285" algn="l"/>
                <a:tab pos="756920" algn="l"/>
              </a:tabLst>
            </a:pPr>
            <a:r>
              <a:rPr lang="en-US" dirty="0">
                <a:solidFill>
                  <a:srgbClr val="3E3E40"/>
                </a:solidFill>
                <a:latin typeface="Futura"/>
              </a:rPr>
              <a:t>.</a:t>
            </a:r>
            <a:r>
              <a:rPr lang="es-ES" b="1" dirty="0" err="1">
                <a:solidFill>
                  <a:srgbClr val="3E3E40"/>
                </a:solidFill>
                <a:latin typeface="Futura"/>
              </a:rPr>
              <a:t>Floricane</a:t>
            </a:r>
            <a:r>
              <a:rPr b="1" dirty="0">
                <a:solidFill>
                  <a:srgbClr val="3E3E40"/>
                </a:solidFill>
                <a:latin typeface="Futura"/>
              </a:rPr>
              <a:t>:</a:t>
            </a:r>
            <a:r>
              <a:rPr lang="es-ES" b="1" dirty="0">
                <a:solidFill>
                  <a:srgbClr val="3E3E40"/>
                </a:solidFill>
                <a:latin typeface="Futura"/>
              </a:rPr>
              <a:t> </a:t>
            </a:r>
            <a:r>
              <a:rPr lang="en-US" dirty="0">
                <a:solidFill>
                  <a:srgbClr val="3E3E40"/>
                </a:solidFill>
                <a:latin typeface="Futura"/>
              </a:rPr>
              <a:t>They produce a single crop a year, during the summer season, on the branches grown past year; that is, one year the branches grow and the next they bear fruit and dry, behaving in this way as biannual stems.</a:t>
            </a:r>
            <a:endParaRPr dirty="0">
              <a:solidFill>
                <a:srgbClr val="3E3E40"/>
              </a:solidFill>
              <a:latin typeface="Futura"/>
            </a:endParaRPr>
          </a:p>
        </p:txBody>
      </p:sp>
      <p:sp>
        <p:nvSpPr>
          <p:cNvPr id="11" name="Título 3">
            <a:extLst>
              <a:ext uri="{FF2B5EF4-FFF2-40B4-BE49-F238E27FC236}">
                <a16:creationId xmlns:a16="http://schemas.microsoft.com/office/drawing/2014/main" id="{31964430-0262-45E6-9466-FED5D306A294}"/>
              </a:ext>
            </a:extLst>
          </p:cNvPr>
          <p:cNvSpPr txBox="1">
            <a:spLocks/>
          </p:cNvSpPr>
          <p:nvPr/>
        </p:nvSpPr>
        <p:spPr>
          <a:xfrm>
            <a:off x="501807" y="1668959"/>
            <a:ext cx="6083045" cy="369332"/>
          </a:xfrm>
          <a:prstGeom prst="rect">
            <a:avLst/>
          </a:prstGeom>
        </p:spPr>
        <p:txBody>
          <a:bodyPr wrap="square" lIns="0" tIns="0" rIns="0" bIns="0">
            <a:spAutoFit/>
          </a:bodyPr>
          <a:lstStyle>
            <a:lvl1pPr>
              <a:defRPr sz="3200" b="1" i="0">
                <a:solidFill>
                  <a:srgbClr val="0F4733"/>
                </a:solidFill>
                <a:latin typeface="Calibri"/>
                <a:ea typeface="+mj-ea"/>
                <a:cs typeface="Calibri"/>
              </a:defRPr>
            </a:lvl1pPr>
          </a:lstStyle>
          <a:p>
            <a:r>
              <a:rPr lang="es-ES" sz="2400" b="0" dirty="0" err="1">
                <a:solidFill>
                  <a:srgbClr val="3E3E40"/>
                </a:solidFill>
                <a:latin typeface="Futura"/>
                <a:ea typeface="+mn-ea"/>
                <a:cs typeface="+mn-cs"/>
              </a:rPr>
              <a:t>Different</a:t>
            </a:r>
            <a:r>
              <a:rPr lang="es-ES" sz="2400" b="0" dirty="0">
                <a:solidFill>
                  <a:srgbClr val="3E3E40"/>
                </a:solidFill>
                <a:latin typeface="Futura"/>
                <a:ea typeface="+mn-ea"/>
                <a:cs typeface="+mn-cs"/>
              </a:rPr>
              <a:t> </a:t>
            </a:r>
            <a:r>
              <a:rPr lang="es-ES" sz="2400" b="0" dirty="0" err="1">
                <a:solidFill>
                  <a:srgbClr val="3E3E40"/>
                </a:solidFill>
                <a:latin typeface="Futura"/>
                <a:ea typeface="+mn-ea"/>
                <a:cs typeface="+mn-cs"/>
              </a:rPr>
              <a:t>types</a:t>
            </a:r>
            <a:r>
              <a:rPr lang="es-ES" sz="2400" b="0" dirty="0">
                <a:solidFill>
                  <a:srgbClr val="3E3E40"/>
                </a:solidFill>
                <a:latin typeface="Futura"/>
                <a:ea typeface="+mn-ea"/>
                <a:cs typeface="+mn-cs"/>
              </a:rPr>
              <a:t> </a:t>
            </a:r>
            <a:r>
              <a:rPr lang="es-ES" sz="2400" b="0" dirty="0" err="1">
                <a:solidFill>
                  <a:srgbClr val="3E3E40"/>
                </a:solidFill>
                <a:latin typeface="Futura"/>
                <a:ea typeface="+mn-ea"/>
                <a:cs typeface="+mn-cs"/>
              </a:rPr>
              <a:t>of</a:t>
            </a:r>
            <a:r>
              <a:rPr lang="es-ES" sz="2400" b="0" dirty="0">
                <a:solidFill>
                  <a:srgbClr val="3E3E40"/>
                </a:solidFill>
                <a:latin typeface="Futura"/>
                <a:ea typeface="+mn-ea"/>
                <a:cs typeface="+mn-cs"/>
              </a:rPr>
              <a:t> </a:t>
            </a:r>
            <a:r>
              <a:rPr lang="es-ES" sz="2400" b="0" dirty="0" err="1">
                <a:solidFill>
                  <a:srgbClr val="3E3E40"/>
                </a:solidFill>
                <a:latin typeface="Futura"/>
                <a:ea typeface="+mn-ea"/>
                <a:cs typeface="+mn-cs"/>
              </a:rPr>
              <a:t>raspberry</a:t>
            </a:r>
            <a:endParaRPr lang="es-ES" sz="2400" b="0" dirty="0">
              <a:solidFill>
                <a:srgbClr val="3E3E40"/>
              </a:solidFill>
              <a:latin typeface="Futura"/>
              <a:ea typeface="+mn-ea"/>
              <a:cs typeface="+mn-cs"/>
            </a:endParaRPr>
          </a:p>
        </p:txBody>
      </p:sp>
    </p:spTree>
    <p:extLst>
      <p:ext uri="{BB962C8B-B14F-4D97-AF65-F5344CB8AC3E}">
        <p14:creationId xmlns:p14="http://schemas.microsoft.com/office/powerpoint/2010/main" val="3194849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20</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646331"/>
          </a:xfrm>
          <a:prstGeom prst="rect">
            <a:avLst/>
          </a:prstGeom>
        </p:spPr>
        <p:txBody>
          <a:bodyPr wrap="square">
            <a:spAutoFit/>
          </a:bodyPr>
          <a:lstStyle/>
          <a:p>
            <a:pPr algn="ctr"/>
            <a:endParaRPr lang="es-ES" dirty="0">
              <a:solidFill>
                <a:srgbClr val="3E3E40"/>
              </a:solidFill>
              <a:latin typeface="Futura"/>
            </a:endParaRPr>
          </a:p>
          <a:p>
            <a:pPr algn="ctr"/>
            <a:endParaRPr lang="es-ES" dirty="0">
              <a:solidFill>
                <a:srgbClr val="3E3E40"/>
              </a:solidFill>
              <a:latin typeface="Futura"/>
            </a:endParaRPr>
          </a:p>
        </p:txBody>
      </p:sp>
      <p:sp>
        <p:nvSpPr>
          <p:cNvPr id="2" name="Rectángulo 1">
            <a:extLst>
              <a:ext uri="{FF2B5EF4-FFF2-40B4-BE49-F238E27FC236}">
                <a16:creationId xmlns:a16="http://schemas.microsoft.com/office/drawing/2014/main" id="{54AADDCA-B864-4255-907E-5EA16754CBDC}"/>
              </a:ext>
            </a:extLst>
          </p:cNvPr>
          <p:cNvSpPr/>
          <p:nvPr/>
        </p:nvSpPr>
        <p:spPr>
          <a:xfrm>
            <a:off x="107852" y="1237565"/>
            <a:ext cx="7543800" cy="3477875"/>
          </a:xfrm>
          <a:prstGeom prst="rect">
            <a:avLst/>
          </a:prstGeom>
          <a:ln w="12700">
            <a:solidFill>
              <a:schemeClr val="tx1"/>
            </a:solidFill>
          </a:ln>
        </p:spPr>
        <p:txBody>
          <a:bodyPr wrap="square">
            <a:spAutoFit/>
          </a:bodyPr>
          <a:lstStyle/>
          <a:p>
            <a:r>
              <a:rPr lang="es-ES" dirty="0"/>
              <a:t>	</a:t>
            </a:r>
            <a:r>
              <a:rPr lang="es-ES" sz="2000" dirty="0">
                <a:solidFill>
                  <a:srgbClr val="3E3E40"/>
                </a:solidFill>
                <a:latin typeface="Futura"/>
              </a:rPr>
              <a:t>Total </a:t>
            </a:r>
            <a:r>
              <a:rPr lang="es-ES" sz="2000" dirty="0" err="1">
                <a:solidFill>
                  <a:srgbClr val="3E3E40"/>
                </a:solidFill>
                <a:latin typeface="Futura"/>
              </a:rPr>
              <a:t>production</a:t>
            </a:r>
            <a:r>
              <a:rPr lang="es-ES" sz="2000" dirty="0">
                <a:solidFill>
                  <a:srgbClr val="3E3E40"/>
                </a:solidFill>
                <a:latin typeface="Futura"/>
              </a:rPr>
              <a:t>. 24,000 kilos / ha</a:t>
            </a:r>
          </a:p>
          <a:p>
            <a:endParaRPr lang="es-ES" sz="2000" dirty="0">
              <a:solidFill>
                <a:srgbClr val="3E3E40"/>
              </a:solidFill>
              <a:latin typeface="Futura"/>
            </a:endParaRPr>
          </a:p>
          <a:p>
            <a:r>
              <a:rPr lang="es-ES" sz="2000" dirty="0">
                <a:solidFill>
                  <a:srgbClr val="3E3E40"/>
                </a:solidFill>
                <a:latin typeface="Futura"/>
              </a:rPr>
              <a:t>- 1.25 kilos / </a:t>
            </a:r>
            <a:r>
              <a:rPr lang="es-ES" sz="2000" dirty="0" err="1">
                <a:solidFill>
                  <a:srgbClr val="3E3E40"/>
                </a:solidFill>
                <a:latin typeface="Futura"/>
              </a:rPr>
              <a:t>plant</a:t>
            </a:r>
            <a:endParaRPr lang="es-ES" sz="2000" dirty="0">
              <a:solidFill>
                <a:srgbClr val="3E3E40"/>
              </a:solidFill>
              <a:latin typeface="Futura"/>
            </a:endParaRPr>
          </a:p>
          <a:p>
            <a:r>
              <a:rPr lang="es-ES" sz="2000" dirty="0">
                <a:solidFill>
                  <a:srgbClr val="3E3E40"/>
                </a:solidFill>
                <a:latin typeface="Futura"/>
              </a:rPr>
              <a:t>	Destrío 21%</a:t>
            </a:r>
          </a:p>
          <a:p>
            <a:r>
              <a:rPr lang="es-ES" sz="2000" dirty="0">
                <a:solidFill>
                  <a:srgbClr val="3E3E40"/>
                </a:solidFill>
                <a:latin typeface="Futura"/>
              </a:rPr>
              <a:t>		4% </a:t>
            </a:r>
            <a:r>
              <a:rPr lang="es-ES" sz="2000" dirty="0" err="1">
                <a:solidFill>
                  <a:srgbClr val="3E3E40"/>
                </a:solidFill>
                <a:latin typeface="Futura"/>
              </a:rPr>
              <a:t>small</a:t>
            </a:r>
            <a:r>
              <a:rPr lang="es-ES" sz="2000" dirty="0">
                <a:solidFill>
                  <a:srgbClr val="3E3E40"/>
                </a:solidFill>
                <a:latin typeface="Futura"/>
              </a:rPr>
              <a:t> </a:t>
            </a:r>
            <a:r>
              <a:rPr lang="es-ES" sz="2000" dirty="0" err="1">
                <a:solidFill>
                  <a:srgbClr val="3E3E40"/>
                </a:solidFill>
                <a:latin typeface="Futura"/>
              </a:rPr>
              <a:t>fruit</a:t>
            </a:r>
            <a:r>
              <a:rPr lang="es-ES" sz="2000" dirty="0">
                <a:solidFill>
                  <a:srgbClr val="3E3E40"/>
                </a:solidFill>
                <a:latin typeface="Futura"/>
              </a:rPr>
              <a:t>.</a:t>
            </a:r>
          </a:p>
          <a:p>
            <a:r>
              <a:rPr lang="es-ES" sz="2000" dirty="0">
                <a:solidFill>
                  <a:srgbClr val="3E3E40"/>
                </a:solidFill>
                <a:latin typeface="Futura"/>
              </a:rPr>
              <a:t>		5% </a:t>
            </a:r>
            <a:r>
              <a:rPr lang="es-ES" sz="2000" dirty="0" err="1">
                <a:solidFill>
                  <a:srgbClr val="3E3E40"/>
                </a:solidFill>
                <a:latin typeface="Futura"/>
              </a:rPr>
              <a:t>crumbly</a:t>
            </a:r>
            <a:r>
              <a:rPr lang="es-ES" sz="2000" dirty="0">
                <a:solidFill>
                  <a:srgbClr val="3E3E40"/>
                </a:solidFill>
                <a:latin typeface="Futura"/>
              </a:rPr>
              <a:t>.</a:t>
            </a:r>
          </a:p>
          <a:p>
            <a:r>
              <a:rPr lang="es-ES" sz="2000" dirty="0">
                <a:solidFill>
                  <a:srgbClr val="3E3E40"/>
                </a:solidFill>
                <a:latin typeface="Futura"/>
              </a:rPr>
              <a:t>		11% </a:t>
            </a:r>
            <a:r>
              <a:rPr lang="es-ES" sz="2000" dirty="0" err="1">
                <a:solidFill>
                  <a:srgbClr val="3E3E40"/>
                </a:solidFill>
                <a:latin typeface="Futura"/>
              </a:rPr>
              <a:t>overdrive</a:t>
            </a:r>
            <a:r>
              <a:rPr lang="es-ES" sz="2000" dirty="0">
                <a:solidFill>
                  <a:srgbClr val="3E3E40"/>
                </a:solidFill>
                <a:latin typeface="Futura"/>
              </a:rPr>
              <a:t>. (</a:t>
            </a:r>
            <a:r>
              <a:rPr lang="es-ES" sz="2000" dirty="0" err="1">
                <a:solidFill>
                  <a:srgbClr val="3E3E40"/>
                </a:solidFill>
                <a:latin typeface="Futura"/>
              </a:rPr>
              <a:t>Collected</a:t>
            </a:r>
            <a:r>
              <a:rPr lang="es-ES" sz="2000" dirty="0">
                <a:solidFill>
                  <a:srgbClr val="3E3E40"/>
                </a:solidFill>
                <a:latin typeface="Futura"/>
              </a:rPr>
              <a:t> </a:t>
            </a:r>
            <a:r>
              <a:rPr lang="es-ES" sz="2000" dirty="0" err="1">
                <a:solidFill>
                  <a:srgbClr val="3E3E40"/>
                </a:solidFill>
                <a:latin typeface="Futura"/>
              </a:rPr>
              <a:t>every</a:t>
            </a:r>
            <a:r>
              <a:rPr lang="es-ES" sz="2000" dirty="0">
                <a:solidFill>
                  <a:srgbClr val="3E3E40"/>
                </a:solidFill>
                <a:latin typeface="Futura"/>
              </a:rPr>
              <a:t> 2 </a:t>
            </a:r>
            <a:r>
              <a:rPr lang="es-ES" sz="2000" dirty="0" err="1">
                <a:solidFill>
                  <a:srgbClr val="3E3E40"/>
                </a:solidFill>
                <a:latin typeface="Futura"/>
              </a:rPr>
              <a:t>days</a:t>
            </a:r>
            <a:r>
              <a:rPr lang="es-ES" sz="2000" dirty="0">
                <a:solidFill>
                  <a:srgbClr val="3E3E40"/>
                </a:solidFill>
                <a:latin typeface="Futura"/>
              </a:rPr>
              <a:t>)</a:t>
            </a:r>
          </a:p>
          <a:p>
            <a:r>
              <a:rPr lang="es-ES" sz="2000" dirty="0">
                <a:solidFill>
                  <a:srgbClr val="3E3E40"/>
                </a:solidFill>
                <a:latin typeface="Futura"/>
              </a:rPr>
              <a:t>		1% </a:t>
            </a:r>
            <a:r>
              <a:rPr lang="es-ES" sz="2000" dirty="0" err="1">
                <a:solidFill>
                  <a:srgbClr val="3E3E40"/>
                </a:solidFill>
                <a:latin typeface="Futura"/>
              </a:rPr>
              <a:t>others</a:t>
            </a:r>
            <a:r>
              <a:rPr lang="es-ES" sz="2000" dirty="0">
                <a:solidFill>
                  <a:srgbClr val="3E3E40"/>
                </a:solidFill>
                <a:latin typeface="Futura"/>
              </a:rPr>
              <a:t>.</a:t>
            </a:r>
          </a:p>
          <a:p>
            <a:endParaRPr lang="es-ES" sz="2000" dirty="0">
              <a:solidFill>
                <a:srgbClr val="3E3E40"/>
              </a:solidFill>
              <a:latin typeface="Futura"/>
            </a:endParaRPr>
          </a:p>
          <a:p>
            <a:r>
              <a:rPr lang="es-ES" sz="2000" dirty="0">
                <a:solidFill>
                  <a:srgbClr val="3E3E40"/>
                </a:solidFill>
                <a:latin typeface="Futura"/>
              </a:rPr>
              <a:t>- </a:t>
            </a:r>
            <a:r>
              <a:rPr lang="es-ES" sz="2000" dirty="0" err="1">
                <a:solidFill>
                  <a:srgbClr val="3E3E40"/>
                </a:solidFill>
                <a:latin typeface="Futura"/>
              </a:rPr>
              <a:t>Commercial</a:t>
            </a:r>
            <a:r>
              <a:rPr lang="es-ES" sz="2000" dirty="0">
                <a:solidFill>
                  <a:srgbClr val="3E3E40"/>
                </a:solidFill>
                <a:latin typeface="Futura"/>
              </a:rPr>
              <a:t> </a:t>
            </a:r>
            <a:r>
              <a:rPr lang="es-ES" sz="2000" dirty="0" err="1">
                <a:solidFill>
                  <a:srgbClr val="3E3E40"/>
                </a:solidFill>
                <a:latin typeface="Futura"/>
              </a:rPr>
              <a:t>production</a:t>
            </a:r>
            <a:r>
              <a:rPr lang="es-ES" sz="2000" dirty="0">
                <a:solidFill>
                  <a:srgbClr val="3E3E40"/>
                </a:solidFill>
                <a:latin typeface="Futura"/>
              </a:rPr>
              <a:t>. 18,960 kilos / ha</a:t>
            </a:r>
          </a:p>
          <a:p>
            <a:r>
              <a:rPr lang="es-ES" sz="2000" dirty="0">
                <a:solidFill>
                  <a:srgbClr val="3E3E40"/>
                </a:solidFill>
                <a:latin typeface="Futura"/>
              </a:rPr>
              <a:t>- 1 kilo / </a:t>
            </a:r>
            <a:r>
              <a:rPr lang="es-ES" sz="2000" dirty="0" err="1">
                <a:solidFill>
                  <a:srgbClr val="3E3E40"/>
                </a:solidFill>
                <a:latin typeface="Futura"/>
              </a:rPr>
              <a:t>plant</a:t>
            </a:r>
            <a:endParaRPr lang="es-ES" dirty="0">
              <a:solidFill>
                <a:srgbClr val="3E3E40"/>
              </a:solidFill>
              <a:latin typeface="Futura"/>
            </a:endParaRPr>
          </a:p>
        </p:txBody>
      </p:sp>
      <p:pic>
        <p:nvPicPr>
          <p:cNvPr id="4" name="Imagen 3">
            <a:extLst>
              <a:ext uri="{FF2B5EF4-FFF2-40B4-BE49-F238E27FC236}">
                <a16:creationId xmlns:a16="http://schemas.microsoft.com/office/drawing/2014/main" id="{4CDDE9B1-020E-4880-A279-8F2C51A93647}"/>
              </a:ext>
            </a:extLst>
          </p:cNvPr>
          <p:cNvPicPr>
            <a:picLocks noChangeAspect="1"/>
          </p:cNvPicPr>
          <p:nvPr/>
        </p:nvPicPr>
        <p:blipFill>
          <a:blip r:embed="rId3"/>
          <a:stretch>
            <a:fillRect/>
          </a:stretch>
        </p:blipFill>
        <p:spPr>
          <a:xfrm>
            <a:off x="3641188" y="4776427"/>
            <a:ext cx="5060852" cy="1408237"/>
          </a:xfrm>
          <a:prstGeom prst="rect">
            <a:avLst/>
          </a:prstGeom>
        </p:spPr>
      </p:pic>
    </p:spTree>
    <p:extLst>
      <p:ext uri="{BB962C8B-B14F-4D97-AF65-F5344CB8AC3E}">
        <p14:creationId xmlns:p14="http://schemas.microsoft.com/office/powerpoint/2010/main" val="675237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21</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1200329"/>
          </a:xfrm>
          <a:prstGeom prst="rect">
            <a:avLst/>
          </a:prstGeom>
        </p:spPr>
        <p:txBody>
          <a:bodyPr wrap="square">
            <a:spAutoFit/>
          </a:bodyPr>
          <a:lstStyle/>
          <a:p>
            <a:pPr algn="ctr"/>
            <a:endParaRPr lang="es-ES" dirty="0">
              <a:solidFill>
                <a:srgbClr val="3E3E40"/>
              </a:solidFill>
              <a:latin typeface="Futura"/>
            </a:endParaRPr>
          </a:p>
          <a:p>
            <a:r>
              <a:rPr lang="es-ES" b="1" dirty="0">
                <a:solidFill>
                  <a:srgbClr val="3E3E40"/>
                </a:solidFill>
                <a:latin typeface="Futura"/>
              </a:rPr>
              <a:t>SAN RAFAEL. </a:t>
            </a:r>
          </a:p>
          <a:p>
            <a:endParaRPr lang="es-ES" b="1" dirty="0">
              <a:solidFill>
                <a:srgbClr val="3E3E40"/>
              </a:solidFill>
              <a:latin typeface="Futura"/>
            </a:endParaRPr>
          </a:p>
          <a:p>
            <a:pPr algn="ctr"/>
            <a:endParaRPr lang="es-ES" dirty="0">
              <a:solidFill>
                <a:srgbClr val="3E3E40"/>
              </a:solidFill>
              <a:latin typeface="Futura"/>
            </a:endParaRPr>
          </a:p>
        </p:txBody>
      </p:sp>
      <p:pic>
        <p:nvPicPr>
          <p:cNvPr id="3" name="Imagen 2">
            <a:extLst>
              <a:ext uri="{FF2B5EF4-FFF2-40B4-BE49-F238E27FC236}">
                <a16:creationId xmlns:a16="http://schemas.microsoft.com/office/drawing/2014/main" id="{C2DDB056-F01D-432D-9D6B-96A6DAEA7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0832" y="2248731"/>
            <a:ext cx="5260440" cy="3945330"/>
          </a:xfrm>
          <a:prstGeom prst="rect">
            <a:avLst/>
          </a:prstGeom>
        </p:spPr>
      </p:pic>
      <p:pic>
        <p:nvPicPr>
          <p:cNvPr id="7" name="Imagen 6">
            <a:extLst>
              <a:ext uri="{FF2B5EF4-FFF2-40B4-BE49-F238E27FC236}">
                <a16:creationId xmlns:a16="http://schemas.microsoft.com/office/drawing/2014/main" id="{DC6B63DC-139E-4437-85CC-BADB62B05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54529" y="2243145"/>
            <a:ext cx="5266824" cy="3950118"/>
          </a:xfrm>
          <a:prstGeom prst="rect">
            <a:avLst/>
          </a:prstGeom>
        </p:spPr>
      </p:pic>
    </p:spTree>
    <p:extLst>
      <p:ext uri="{BB962C8B-B14F-4D97-AF65-F5344CB8AC3E}">
        <p14:creationId xmlns:p14="http://schemas.microsoft.com/office/powerpoint/2010/main" val="248187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22</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923330"/>
          </a:xfrm>
          <a:prstGeom prst="rect">
            <a:avLst/>
          </a:prstGeom>
        </p:spPr>
        <p:txBody>
          <a:bodyPr wrap="square">
            <a:spAutoFit/>
          </a:bodyPr>
          <a:lstStyle/>
          <a:p>
            <a:pPr algn="ctr"/>
            <a:endParaRPr lang="es-ES" dirty="0">
              <a:solidFill>
                <a:srgbClr val="3E3E40"/>
              </a:solidFill>
              <a:latin typeface="Futura"/>
            </a:endParaRPr>
          </a:p>
          <a:p>
            <a:r>
              <a:rPr lang="es-ES" b="1" dirty="0">
                <a:solidFill>
                  <a:srgbClr val="3E3E40"/>
                </a:solidFill>
                <a:latin typeface="Futura"/>
              </a:rPr>
              <a:t>SAN RAFAEL. </a:t>
            </a:r>
          </a:p>
          <a:p>
            <a:pPr algn="ctr"/>
            <a:endParaRPr lang="es-ES" dirty="0">
              <a:solidFill>
                <a:srgbClr val="3E3E40"/>
              </a:solidFill>
              <a:latin typeface="Futura"/>
            </a:endParaRPr>
          </a:p>
        </p:txBody>
      </p:sp>
      <p:pic>
        <p:nvPicPr>
          <p:cNvPr id="5" name="Imagen 4">
            <a:extLst>
              <a:ext uri="{FF2B5EF4-FFF2-40B4-BE49-F238E27FC236}">
                <a16:creationId xmlns:a16="http://schemas.microsoft.com/office/drawing/2014/main" id="{739A84F4-70EB-44DF-9971-B39B5BD7C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71149" y="2363572"/>
            <a:ext cx="5020701" cy="3765526"/>
          </a:xfrm>
          <a:prstGeom prst="rect">
            <a:avLst/>
          </a:prstGeom>
        </p:spPr>
      </p:pic>
    </p:spTree>
    <p:extLst>
      <p:ext uri="{BB962C8B-B14F-4D97-AF65-F5344CB8AC3E}">
        <p14:creationId xmlns:p14="http://schemas.microsoft.com/office/powerpoint/2010/main" val="3622887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23</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923330"/>
          </a:xfrm>
          <a:prstGeom prst="rect">
            <a:avLst/>
          </a:prstGeom>
        </p:spPr>
        <p:txBody>
          <a:bodyPr wrap="square">
            <a:spAutoFit/>
          </a:bodyPr>
          <a:lstStyle/>
          <a:p>
            <a:pPr algn="ctr"/>
            <a:endParaRPr lang="es-ES" dirty="0">
              <a:solidFill>
                <a:srgbClr val="3E3E40"/>
              </a:solidFill>
              <a:latin typeface="Futura"/>
            </a:endParaRPr>
          </a:p>
          <a:p>
            <a:r>
              <a:rPr lang="es-ES" b="1" dirty="0">
                <a:solidFill>
                  <a:srgbClr val="3E3E40"/>
                </a:solidFill>
                <a:latin typeface="Futura"/>
              </a:rPr>
              <a:t>SAN RAFAEL. </a:t>
            </a:r>
          </a:p>
          <a:p>
            <a:pPr algn="ctr"/>
            <a:endParaRPr lang="es-ES" dirty="0">
              <a:solidFill>
                <a:srgbClr val="3E3E40"/>
              </a:solidFill>
              <a:latin typeface="Futura"/>
            </a:endParaRPr>
          </a:p>
        </p:txBody>
      </p:sp>
      <p:pic>
        <p:nvPicPr>
          <p:cNvPr id="4" name="Imagen 3">
            <a:extLst>
              <a:ext uri="{FF2B5EF4-FFF2-40B4-BE49-F238E27FC236}">
                <a16:creationId xmlns:a16="http://schemas.microsoft.com/office/drawing/2014/main" id="{B11A6E4E-06CD-45DB-9C7A-8544B3D6A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 y="1514564"/>
            <a:ext cx="7315200" cy="4876800"/>
          </a:xfrm>
          <a:prstGeom prst="rect">
            <a:avLst/>
          </a:prstGeom>
        </p:spPr>
      </p:pic>
    </p:spTree>
    <p:extLst>
      <p:ext uri="{BB962C8B-B14F-4D97-AF65-F5344CB8AC3E}">
        <p14:creationId xmlns:p14="http://schemas.microsoft.com/office/powerpoint/2010/main" val="4128538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24</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1200329"/>
          </a:xfrm>
          <a:prstGeom prst="rect">
            <a:avLst/>
          </a:prstGeom>
        </p:spPr>
        <p:txBody>
          <a:bodyPr wrap="square">
            <a:spAutoFit/>
          </a:bodyPr>
          <a:lstStyle/>
          <a:p>
            <a:pPr algn="ctr"/>
            <a:endParaRPr lang="es-ES" dirty="0">
              <a:solidFill>
                <a:srgbClr val="3E3E40"/>
              </a:solidFill>
              <a:latin typeface="Futura"/>
            </a:endParaRPr>
          </a:p>
          <a:p>
            <a:r>
              <a:rPr lang="es-ES" b="1" dirty="0">
                <a:solidFill>
                  <a:srgbClr val="3E3E40"/>
                </a:solidFill>
                <a:latin typeface="Futura"/>
              </a:rPr>
              <a:t>SAN RAFAEL. FLORACIÓN.</a:t>
            </a:r>
          </a:p>
          <a:p>
            <a:endParaRPr lang="es-ES" b="1" dirty="0">
              <a:solidFill>
                <a:srgbClr val="3E3E40"/>
              </a:solidFill>
              <a:latin typeface="Futura"/>
            </a:endParaRPr>
          </a:p>
          <a:p>
            <a:pPr algn="ctr"/>
            <a:endParaRPr lang="es-ES" dirty="0">
              <a:solidFill>
                <a:srgbClr val="3E3E40"/>
              </a:solidFill>
              <a:latin typeface="Futura"/>
            </a:endParaRPr>
          </a:p>
        </p:txBody>
      </p:sp>
      <p:pic>
        <p:nvPicPr>
          <p:cNvPr id="3" name="Imagen 2">
            <a:extLst>
              <a:ext uri="{FF2B5EF4-FFF2-40B4-BE49-F238E27FC236}">
                <a16:creationId xmlns:a16="http://schemas.microsoft.com/office/drawing/2014/main" id="{74CAF29A-585C-4140-ADC9-6FB3358AF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251922"/>
            <a:ext cx="4101689" cy="5468918"/>
          </a:xfrm>
          <a:prstGeom prst="rect">
            <a:avLst/>
          </a:prstGeom>
        </p:spPr>
      </p:pic>
    </p:spTree>
    <p:extLst>
      <p:ext uri="{BB962C8B-B14F-4D97-AF65-F5344CB8AC3E}">
        <p14:creationId xmlns:p14="http://schemas.microsoft.com/office/powerpoint/2010/main" val="2867980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25</a:t>
            </a:fld>
            <a:endParaRPr lang="es-ES" dirty="0"/>
          </a:p>
        </p:txBody>
      </p:sp>
      <p:sp>
        <p:nvSpPr>
          <p:cNvPr id="6" name="Rectángulo 5">
            <a:extLst>
              <a:ext uri="{FF2B5EF4-FFF2-40B4-BE49-F238E27FC236}">
                <a16:creationId xmlns:a16="http://schemas.microsoft.com/office/drawing/2014/main" id="{5B07FF4C-6B32-4892-B64C-802FD2E65ABC}"/>
              </a:ext>
            </a:extLst>
          </p:cNvPr>
          <p:cNvSpPr/>
          <p:nvPr/>
        </p:nvSpPr>
        <p:spPr>
          <a:xfrm>
            <a:off x="76200" y="914400"/>
            <a:ext cx="8610600" cy="1200329"/>
          </a:xfrm>
          <a:prstGeom prst="rect">
            <a:avLst/>
          </a:prstGeom>
        </p:spPr>
        <p:txBody>
          <a:bodyPr wrap="square">
            <a:spAutoFit/>
          </a:bodyPr>
          <a:lstStyle/>
          <a:p>
            <a:pPr algn="ctr"/>
            <a:endParaRPr lang="es-ES" dirty="0">
              <a:solidFill>
                <a:srgbClr val="3E3E40"/>
              </a:solidFill>
              <a:latin typeface="Futura"/>
            </a:endParaRPr>
          </a:p>
          <a:p>
            <a:r>
              <a:rPr lang="es-ES" b="1" dirty="0">
                <a:solidFill>
                  <a:srgbClr val="3E3E40"/>
                </a:solidFill>
                <a:latin typeface="Futura"/>
              </a:rPr>
              <a:t>SAN RAFAEL.</a:t>
            </a:r>
          </a:p>
          <a:p>
            <a:endParaRPr lang="es-ES" b="1" dirty="0">
              <a:solidFill>
                <a:srgbClr val="3E3E40"/>
              </a:solidFill>
              <a:latin typeface="Futura"/>
            </a:endParaRPr>
          </a:p>
          <a:p>
            <a:pPr algn="ctr"/>
            <a:endParaRPr lang="es-ES" dirty="0">
              <a:solidFill>
                <a:srgbClr val="3E3E40"/>
              </a:solidFill>
              <a:latin typeface="Futura"/>
            </a:endParaRPr>
          </a:p>
        </p:txBody>
      </p:sp>
      <p:pic>
        <p:nvPicPr>
          <p:cNvPr id="7" name="Imagen 6">
            <a:extLst>
              <a:ext uri="{FF2B5EF4-FFF2-40B4-BE49-F238E27FC236}">
                <a16:creationId xmlns:a16="http://schemas.microsoft.com/office/drawing/2014/main" id="{A1ACFDE9-EA3F-4BE6-AD2E-4CE18DFA1B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350365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26</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119760"/>
          </a:xfrm>
          <a:prstGeom prst="rect">
            <a:avLst/>
          </a:prstGeom>
          <a:noFill/>
          <a:ln cap="flat">
            <a:noFill/>
          </a:ln>
        </p:spPr>
      </p:pic>
      <p:sp>
        <p:nvSpPr>
          <p:cNvPr id="6" name="Rectángulo 5">
            <a:extLst>
              <a:ext uri="{FF2B5EF4-FFF2-40B4-BE49-F238E27FC236}">
                <a16:creationId xmlns:a16="http://schemas.microsoft.com/office/drawing/2014/main" id="{5B07FF4C-6B32-4892-B64C-802FD2E65ABC}"/>
              </a:ext>
            </a:extLst>
          </p:cNvPr>
          <p:cNvSpPr/>
          <p:nvPr/>
        </p:nvSpPr>
        <p:spPr>
          <a:xfrm>
            <a:off x="1143000" y="2129989"/>
            <a:ext cx="4762500" cy="1938992"/>
          </a:xfrm>
          <a:prstGeom prst="rect">
            <a:avLst/>
          </a:prstGeom>
        </p:spPr>
        <p:txBody>
          <a:bodyPr wrap="square">
            <a:spAutoFit/>
          </a:bodyPr>
          <a:lstStyle/>
          <a:p>
            <a:r>
              <a:rPr lang="es-ES" dirty="0" err="1">
                <a:solidFill>
                  <a:srgbClr val="3E3E40"/>
                </a:solidFill>
                <a:latin typeface="Futura"/>
              </a:rPr>
              <a:t>Thank</a:t>
            </a:r>
            <a:r>
              <a:rPr lang="es-ES" dirty="0">
                <a:solidFill>
                  <a:srgbClr val="3E3E40"/>
                </a:solidFill>
                <a:latin typeface="Futura"/>
              </a:rPr>
              <a:t> </a:t>
            </a:r>
            <a:r>
              <a:rPr lang="es-ES" dirty="0" err="1">
                <a:solidFill>
                  <a:srgbClr val="3E3E40"/>
                </a:solidFill>
                <a:latin typeface="Futura"/>
              </a:rPr>
              <a:t>you</a:t>
            </a:r>
            <a:endParaRPr lang="es-ES" sz="2800" dirty="0">
              <a:solidFill>
                <a:srgbClr val="3E3E40"/>
              </a:solidFill>
              <a:latin typeface="Futura"/>
            </a:endParaRPr>
          </a:p>
          <a:p>
            <a:endParaRPr lang="es-ES" sz="2800" dirty="0">
              <a:solidFill>
                <a:srgbClr val="3E3E40"/>
              </a:solidFill>
              <a:latin typeface="Futura"/>
            </a:endParaRPr>
          </a:p>
          <a:p>
            <a:r>
              <a:rPr lang="es-ES" sz="2800" dirty="0">
                <a:solidFill>
                  <a:srgbClr val="3E3E40"/>
                </a:solidFill>
                <a:latin typeface="Futura"/>
              </a:rPr>
              <a:t>Javier Marrufo </a:t>
            </a:r>
            <a:r>
              <a:rPr lang="es-ES" sz="2800" dirty="0" err="1">
                <a:solidFill>
                  <a:srgbClr val="3E3E40"/>
                </a:solidFill>
                <a:latin typeface="Futura"/>
              </a:rPr>
              <a:t>Sández</a:t>
            </a:r>
            <a:endParaRPr lang="es-ES" sz="2800" dirty="0">
              <a:solidFill>
                <a:srgbClr val="3E3E40"/>
              </a:solidFill>
              <a:latin typeface="Futura"/>
            </a:endParaRPr>
          </a:p>
          <a:p>
            <a:r>
              <a:rPr lang="es-ES" sz="2800" b="1" dirty="0" err="1">
                <a:solidFill>
                  <a:srgbClr val="3E3E40"/>
                </a:solidFill>
                <a:latin typeface="Futura"/>
              </a:rPr>
              <a:t>Development</a:t>
            </a:r>
            <a:r>
              <a:rPr lang="es-ES" sz="2800" b="1" dirty="0">
                <a:solidFill>
                  <a:srgbClr val="3E3E40"/>
                </a:solidFill>
                <a:latin typeface="Futura"/>
              </a:rPr>
              <a:t> Manager</a:t>
            </a:r>
          </a:p>
          <a:p>
            <a:pPr algn="ctr"/>
            <a:endParaRPr lang="es-ES" dirty="0">
              <a:solidFill>
                <a:srgbClr val="3E3E40"/>
              </a:solidFill>
              <a:latin typeface="Futura"/>
            </a:endParaRPr>
          </a:p>
        </p:txBody>
      </p:sp>
    </p:spTree>
    <p:extLst>
      <p:ext uri="{BB962C8B-B14F-4D97-AF65-F5344CB8AC3E}">
        <p14:creationId xmlns:p14="http://schemas.microsoft.com/office/powerpoint/2010/main" val="215939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3</a:t>
            </a:fld>
            <a:endParaRPr lang="es-ES"/>
          </a:p>
        </p:txBody>
      </p:sp>
      <p:pic>
        <p:nvPicPr>
          <p:cNvPr id="2" name="Imagen 1">
            <a:extLst>
              <a:ext uri="{FF2B5EF4-FFF2-40B4-BE49-F238E27FC236}">
                <a16:creationId xmlns:a16="http://schemas.microsoft.com/office/drawing/2014/main" id="{7655E570-4044-4B6E-8551-7C047A68A490}"/>
              </a:ext>
            </a:extLst>
          </p:cNvPr>
          <p:cNvPicPr>
            <a:picLocks noChangeAspect="1"/>
          </p:cNvPicPr>
          <p:nvPr/>
        </p:nvPicPr>
        <p:blipFill>
          <a:blip r:embed="rId2"/>
          <a:stretch>
            <a:fillRect/>
          </a:stretch>
        </p:blipFill>
        <p:spPr>
          <a:xfrm>
            <a:off x="67526" y="1219200"/>
            <a:ext cx="8851614" cy="4343400"/>
          </a:xfrm>
          <a:prstGeom prst="rect">
            <a:avLst/>
          </a:prstGeom>
        </p:spPr>
      </p:pic>
    </p:spTree>
    <p:extLst>
      <p:ext uri="{BB962C8B-B14F-4D97-AF65-F5344CB8AC3E}">
        <p14:creationId xmlns:p14="http://schemas.microsoft.com/office/powerpoint/2010/main" val="98063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4</a:t>
            </a:fld>
            <a:endParaRPr lang="es-ES"/>
          </a:p>
        </p:txBody>
      </p:sp>
      <p:pic>
        <p:nvPicPr>
          <p:cNvPr id="4" name="Imagen 3">
            <a:extLst>
              <a:ext uri="{FF2B5EF4-FFF2-40B4-BE49-F238E27FC236}">
                <a16:creationId xmlns:a16="http://schemas.microsoft.com/office/drawing/2014/main" id="{72FDBBF2-A530-4968-BA2F-B98D3DD91CD0}"/>
              </a:ext>
            </a:extLst>
          </p:cNvPr>
          <p:cNvPicPr/>
          <p:nvPr/>
        </p:nvPicPr>
        <p:blipFill rotWithShape="1">
          <a:blip r:embed="rId2"/>
          <a:srcRect l="31045" t="52395" r="29268" b="16545"/>
          <a:stretch/>
        </p:blipFill>
        <p:spPr bwMode="auto">
          <a:xfrm>
            <a:off x="381000" y="1600200"/>
            <a:ext cx="8534400" cy="4495800"/>
          </a:xfrm>
          <a:prstGeom prst="rect">
            <a:avLst/>
          </a:prstGeom>
          <a:ln>
            <a:noFill/>
          </a:ln>
          <a:extLst>
            <a:ext uri="{53640926-AAD7-44D8-BBD7-CCE9431645EC}">
              <a14:shadowObscured xmlns:a14="http://schemas.microsoft.com/office/drawing/2010/main"/>
            </a:ext>
          </a:extLst>
        </p:spPr>
      </p:pic>
      <p:sp>
        <p:nvSpPr>
          <p:cNvPr id="5" name="Rectángulo 4">
            <a:extLst>
              <a:ext uri="{FF2B5EF4-FFF2-40B4-BE49-F238E27FC236}">
                <a16:creationId xmlns:a16="http://schemas.microsoft.com/office/drawing/2014/main" id="{502B2A6E-13E2-437C-84AB-107FDE2A83EE}"/>
              </a:ext>
            </a:extLst>
          </p:cNvPr>
          <p:cNvSpPr/>
          <p:nvPr/>
        </p:nvSpPr>
        <p:spPr>
          <a:xfrm>
            <a:off x="291905" y="1143000"/>
            <a:ext cx="8610600" cy="369332"/>
          </a:xfrm>
          <a:prstGeom prst="rect">
            <a:avLst/>
          </a:prstGeom>
        </p:spPr>
        <p:txBody>
          <a:bodyPr wrap="square">
            <a:spAutoFit/>
          </a:bodyPr>
          <a:lstStyle/>
          <a:p>
            <a:r>
              <a:rPr lang="es-ES" b="1" dirty="0" err="1">
                <a:solidFill>
                  <a:srgbClr val="3E3E40"/>
                </a:solidFill>
                <a:latin typeface="Futura"/>
              </a:rPr>
              <a:t>Primocanes</a:t>
            </a:r>
            <a:endParaRPr lang="es-ES" b="1" dirty="0">
              <a:solidFill>
                <a:srgbClr val="3E3E40"/>
              </a:solidFill>
              <a:latin typeface="Futura"/>
            </a:endParaRPr>
          </a:p>
        </p:txBody>
      </p:sp>
    </p:spTree>
    <p:extLst>
      <p:ext uri="{BB962C8B-B14F-4D97-AF65-F5344CB8AC3E}">
        <p14:creationId xmlns:p14="http://schemas.microsoft.com/office/powerpoint/2010/main" val="101356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5</a:t>
            </a:fld>
            <a:endParaRPr lang="es-ES" dirty="0"/>
          </a:p>
        </p:txBody>
      </p:sp>
      <p:pic>
        <p:nvPicPr>
          <p:cNvPr id="21" name="Imagen 20">
            <a:extLst>
              <a:ext uri="{FF2B5EF4-FFF2-40B4-BE49-F238E27FC236}">
                <a16:creationId xmlns:a16="http://schemas.microsoft.com/office/drawing/2014/main" id="{F9B115D1-7C15-4841-8C67-A77A2FDB777A}"/>
              </a:ext>
            </a:extLst>
          </p:cNvPr>
          <p:cNvPicPr>
            <a:picLocks noChangeAspect="1"/>
          </p:cNvPicPr>
          <p:nvPr/>
        </p:nvPicPr>
        <p:blipFill rotWithShape="1">
          <a:blip r:embed="rId3"/>
          <a:srcRect l="23177" t="20000" r="33017" b="67756"/>
          <a:stretch/>
        </p:blipFill>
        <p:spPr>
          <a:xfrm>
            <a:off x="0" y="0"/>
            <a:ext cx="9144000" cy="1436914"/>
          </a:xfrm>
          <a:prstGeom prst="rect">
            <a:avLst/>
          </a:prstGeom>
          <a:noFill/>
          <a:ln cap="flat">
            <a:noFill/>
          </a:ln>
        </p:spPr>
      </p:pic>
      <p:sp>
        <p:nvSpPr>
          <p:cNvPr id="8" name="Rectángulo 7">
            <a:extLst>
              <a:ext uri="{FF2B5EF4-FFF2-40B4-BE49-F238E27FC236}">
                <a16:creationId xmlns:a16="http://schemas.microsoft.com/office/drawing/2014/main" id="{28EE4E46-47AA-411B-8B1F-7011E472B46E}"/>
              </a:ext>
            </a:extLst>
          </p:cNvPr>
          <p:cNvSpPr/>
          <p:nvPr/>
        </p:nvSpPr>
        <p:spPr>
          <a:xfrm>
            <a:off x="784644" y="2471178"/>
            <a:ext cx="7902156" cy="3693319"/>
          </a:xfrm>
          <a:prstGeom prst="rect">
            <a:avLst/>
          </a:prstGeom>
        </p:spPr>
        <p:txBody>
          <a:bodyPr wrap="square">
            <a:spAutoFit/>
          </a:bodyPr>
          <a:lstStyle/>
          <a:p>
            <a:pPr algn="just"/>
            <a:endParaRPr lang="en-US" dirty="0">
              <a:solidFill>
                <a:srgbClr val="3E3E40"/>
              </a:solidFill>
              <a:latin typeface="Futura"/>
            </a:endParaRPr>
          </a:p>
          <a:p>
            <a:pPr algn="just"/>
            <a:r>
              <a:rPr lang="en-US" dirty="0">
                <a:solidFill>
                  <a:srgbClr val="3E3E40"/>
                </a:solidFill>
                <a:latin typeface="Futura"/>
              </a:rPr>
              <a:t>The variety is classified as </a:t>
            </a:r>
            <a:r>
              <a:rPr lang="en-US" dirty="0" err="1">
                <a:solidFill>
                  <a:srgbClr val="3E3E40"/>
                </a:solidFill>
                <a:latin typeface="Futura"/>
              </a:rPr>
              <a:t>floricane</a:t>
            </a:r>
            <a:r>
              <a:rPr lang="en-US" dirty="0">
                <a:solidFill>
                  <a:srgbClr val="3E3E40"/>
                </a:solidFill>
                <a:latin typeface="Futura"/>
              </a:rPr>
              <a:t>, to bear fruit in the second year wood. Hight necessity of chilling hours. 1000 hours under 7ºC</a:t>
            </a:r>
          </a:p>
          <a:p>
            <a:pPr algn="just"/>
            <a:endParaRPr lang="es-ES" dirty="0">
              <a:solidFill>
                <a:srgbClr val="3E3E40"/>
              </a:solidFill>
              <a:latin typeface="Futura"/>
            </a:endParaRPr>
          </a:p>
          <a:p>
            <a:pPr algn="just"/>
            <a:r>
              <a:rPr lang="en-US" dirty="0">
                <a:solidFill>
                  <a:srgbClr val="3E3E40"/>
                </a:solidFill>
                <a:latin typeface="Futura"/>
              </a:rPr>
              <a:t>In Spain and other warm countries, is a variety of winter production, comparable with </a:t>
            </a:r>
            <a:r>
              <a:rPr lang="en-US" dirty="0" err="1">
                <a:solidFill>
                  <a:srgbClr val="3E3E40"/>
                </a:solidFill>
                <a:latin typeface="Futura"/>
              </a:rPr>
              <a:t>Tulamen</a:t>
            </a:r>
            <a:r>
              <a:rPr lang="en-US" dirty="0">
                <a:solidFill>
                  <a:srgbClr val="3E3E40"/>
                </a:solidFill>
                <a:latin typeface="Futura"/>
              </a:rPr>
              <a:t>, Glen Fyne and </a:t>
            </a:r>
            <a:r>
              <a:rPr lang="en-US" dirty="0" err="1">
                <a:solidFill>
                  <a:srgbClr val="3E3E40"/>
                </a:solidFill>
                <a:latin typeface="Futura"/>
              </a:rPr>
              <a:t>Lagoray</a:t>
            </a:r>
            <a:endParaRPr lang="en-US" dirty="0">
              <a:solidFill>
                <a:srgbClr val="3E3E40"/>
              </a:solidFill>
              <a:latin typeface="Futura"/>
            </a:endParaRPr>
          </a:p>
          <a:p>
            <a:pPr algn="just"/>
            <a:endParaRPr lang="es-ES" dirty="0">
              <a:solidFill>
                <a:srgbClr val="3E3E40"/>
              </a:solidFill>
              <a:latin typeface="Futura"/>
            </a:endParaRPr>
          </a:p>
          <a:p>
            <a:pPr algn="just"/>
            <a:r>
              <a:rPr lang="en-US" dirty="0">
                <a:solidFill>
                  <a:srgbClr val="3E3E40"/>
                </a:solidFill>
                <a:latin typeface="Futura"/>
              </a:rPr>
              <a:t>The fruit quality is excellent. The fruits have a delicate balance between sweetness and acidity throughout the entire crop with average values of 9.85 Brix. </a:t>
            </a:r>
          </a:p>
          <a:p>
            <a:pPr algn="just"/>
            <a:endParaRPr lang="en-US" dirty="0">
              <a:solidFill>
                <a:srgbClr val="3E3E40"/>
              </a:solidFill>
              <a:latin typeface="Futura"/>
            </a:endParaRPr>
          </a:p>
          <a:p>
            <a:pPr algn="just"/>
            <a:r>
              <a:rPr lang="en-US" dirty="0">
                <a:solidFill>
                  <a:srgbClr val="3E3E40"/>
                </a:solidFill>
                <a:latin typeface="Futura"/>
              </a:rPr>
              <a:t>The standard height of the cane is from 1.70 to 2m. The plants are upright, vigorous and vegetative. </a:t>
            </a:r>
            <a:endParaRPr lang="es-ES" dirty="0">
              <a:solidFill>
                <a:srgbClr val="3E3E40"/>
              </a:solidFill>
              <a:latin typeface="Futura"/>
            </a:endParaRPr>
          </a:p>
        </p:txBody>
      </p:sp>
      <p:sp>
        <p:nvSpPr>
          <p:cNvPr id="2" name="Rectángulo 1">
            <a:extLst>
              <a:ext uri="{FF2B5EF4-FFF2-40B4-BE49-F238E27FC236}">
                <a16:creationId xmlns:a16="http://schemas.microsoft.com/office/drawing/2014/main" id="{09A04031-E6A8-4FFD-8A3E-C6822E6F6529}"/>
              </a:ext>
            </a:extLst>
          </p:cNvPr>
          <p:cNvSpPr/>
          <p:nvPr/>
        </p:nvSpPr>
        <p:spPr>
          <a:xfrm>
            <a:off x="805746" y="1702268"/>
            <a:ext cx="1608133" cy="584775"/>
          </a:xfrm>
          <a:prstGeom prst="rect">
            <a:avLst/>
          </a:prstGeom>
        </p:spPr>
        <p:txBody>
          <a:bodyPr wrap="none">
            <a:spAutoFit/>
          </a:bodyPr>
          <a:lstStyle/>
          <a:p>
            <a:r>
              <a:rPr lang="es-ES" sz="3200" b="1" dirty="0">
                <a:solidFill>
                  <a:srgbClr val="0F4733"/>
                </a:solidFill>
              </a:rPr>
              <a:t>S</a:t>
            </a:r>
            <a:r>
              <a:rPr lang="es-ES" dirty="0">
                <a:solidFill>
                  <a:srgbClr val="3E3E40"/>
                </a:solidFill>
                <a:latin typeface="Futura"/>
              </a:rPr>
              <a:t>an</a:t>
            </a:r>
            <a:r>
              <a:rPr lang="es-ES" dirty="0"/>
              <a:t> </a:t>
            </a:r>
            <a:r>
              <a:rPr lang="es-ES" sz="3200" b="1" dirty="0">
                <a:solidFill>
                  <a:srgbClr val="0F4733"/>
                </a:solidFill>
              </a:rPr>
              <a:t>R</a:t>
            </a:r>
            <a:r>
              <a:rPr lang="es-ES" dirty="0">
                <a:solidFill>
                  <a:srgbClr val="3E3E40"/>
                </a:solidFill>
                <a:latin typeface="Futura"/>
              </a:rPr>
              <a:t>afael </a:t>
            </a:r>
          </a:p>
        </p:txBody>
      </p:sp>
    </p:spTree>
    <p:extLst>
      <p:ext uri="{BB962C8B-B14F-4D97-AF65-F5344CB8AC3E}">
        <p14:creationId xmlns:p14="http://schemas.microsoft.com/office/powerpoint/2010/main" val="75710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6</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pic>
        <p:nvPicPr>
          <p:cNvPr id="6" name="Imagen 5">
            <a:extLst>
              <a:ext uri="{FF2B5EF4-FFF2-40B4-BE49-F238E27FC236}">
                <a16:creationId xmlns:a16="http://schemas.microsoft.com/office/drawing/2014/main" id="{3D7143C6-8342-4207-86D3-1D9F3D38CD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61"/>
          <a:stretch/>
        </p:blipFill>
        <p:spPr>
          <a:xfrm>
            <a:off x="554370" y="3697458"/>
            <a:ext cx="333183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id="{BDFD9AF2-C2E3-45D3-8A78-D1F29071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2320" y="3697458"/>
            <a:ext cx="398272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a16="http://schemas.microsoft.com/office/drawing/2014/main" id="{1EBB416D-CA7A-49B6-ADCB-607B7812DAAE}"/>
              </a:ext>
            </a:extLst>
          </p:cNvPr>
          <p:cNvSpPr/>
          <p:nvPr/>
        </p:nvSpPr>
        <p:spPr>
          <a:xfrm>
            <a:off x="533400" y="1052432"/>
            <a:ext cx="8610600" cy="2246769"/>
          </a:xfrm>
          <a:prstGeom prst="rect">
            <a:avLst/>
          </a:prstGeom>
        </p:spPr>
        <p:txBody>
          <a:bodyPr wrap="square">
            <a:spAutoFit/>
          </a:bodyPr>
          <a:lstStyle/>
          <a:p>
            <a:r>
              <a:rPr lang="es-ES" dirty="0"/>
              <a:t>‘</a:t>
            </a:r>
            <a:endParaRPr lang="es-ES" dirty="0">
              <a:solidFill>
                <a:srgbClr val="3E3E40"/>
              </a:solidFill>
              <a:latin typeface="Futura"/>
            </a:endParaRPr>
          </a:p>
          <a:p>
            <a:r>
              <a:rPr lang="es-ES" sz="3200" b="1" dirty="0">
                <a:solidFill>
                  <a:srgbClr val="0F4733"/>
                </a:solidFill>
              </a:rPr>
              <a:t>S</a:t>
            </a:r>
            <a:r>
              <a:rPr lang="es-ES" dirty="0">
                <a:solidFill>
                  <a:srgbClr val="3E3E40"/>
                </a:solidFill>
                <a:latin typeface="Futura"/>
              </a:rPr>
              <a:t>an</a:t>
            </a:r>
            <a:r>
              <a:rPr lang="es-ES" dirty="0"/>
              <a:t> </a:t>
            </a:r>
            <a:r>
              <a:rPr lang="es-ES" sz="3200" b="1" dirty="0">
                <a:solidFill>
                  <a:srgbClr val="0F4733"/>
                </a:solidFill>
              </a:rPr>
              <a:t>R</a:t>
            </a:r>
            <a:r>
              <a:rPr lang="es-ES" dirty="0">
                <a:solidFill>
                  <a:srgbClr val="3E3E40"/>
                </a:solidFill>
                <a:latin typeface="Futura"/>
              </a:rPr>
              <a:t>afael </a:t>
            </a:r>
          </a:p>
          <a:p>
            <a:endParaRPr lang="es-ES" dirty="0">
              <a:solidFill>
                <a:srgbClr val="3E3E40"/>
              </a:solidFill>
              <a:latin typeface="Futura"/>
            </a:endParaRPr>
          </a:p>
          <a:p>
            <a:r>
              <a:rPr lang="en-US" dirty="0">
                <a:solidFill>
                  <a:srgbClr val="3E3E40"/>
                </a:solidFill>
                <a:latin typeface="Futura"/>
              </a:rPr>
              <a:t>The fruit is large, with an average weight of 5 grams, Is between 3 and 3.5cm long, 2-2.5 cm wide, presenting a conical elongated.</a:t>
            </a:r>
          </a:p>
          <a:p>
            <a:r>
              <a:rPr lang="en-US" dirty="0">
                <a:solidFill>
                  <a:srgbClr val="3E3E40"/>
                </a:solidFill>
                <a:latin typeface="Futura"/>
              </a:rPr>
              <a:t>The size and shape of fruit is very similar to </a:t>
            </a:r>
            <a:r>
              <a:rPr lang="en-US" dirty="0" err="1">
                <a:solidFill>
                  <a:srgbClr val="3E3E40"/>
                </a:solidFill>
                <a:latin typeface="Futura"/>
              </a:rPr>
              <a:t>Tulameen</a:t>
            </a:r>
            <a:r>
              <a:rPr lang="en-US" dirty="0">
                <a:solidFill>
                  <a:srgbClr val="3E3E40"/>
                </a:solidFill>
                <a:latin typeface="Futura"/>
              </a:rPr>
              <a:t>, Glen Fyne and </a:t>
            </a:r>
            <a:r>
              <a:rPr lang="en-US" dirty="0" err="1">
                <a:solidFill>
                  <a:srgbClr val="3E3E40"/>
                </a:solidFill>
                <a:latin typeface="Futura"/>
              </a:rPr>
              <a:t>Lagoray</a:t>
            </a:r>
            <a:r>
              <a:rPr lang="en-US" dirty="0">
                <a:solidFill>
                  <a:srgbClr val="3E3E40"/>
                </a:solidFill>
                <a:latin typeface="Futura"/>
              </a:rPr>
              <a:t>.</a:t>
            </a:r>
            <a:endParaRPr lang="es-ES" dirty="0">
              <a:solidFill>
                <a:srgbClr val="3E3E40"/>
              </a:solidFill>
              <a:latin typeface="Futura"/>
            </a:endParaRPr>
          </a:p>
        </p:txBody>
      </p:sp>
      <p:sp>
        <p:nvSpPr>
          <p:cNvPr id="2" name="CuadroTexto 1">
            <a:extLst>
              <a:ext uri="{FF2B5EF4-FFF2-40B4-BE49-F238E27FC236}">
                <a16:creationId xmlns:a16="http://schemas.microsoft.com/office/drawing/2014/main" id="{51A18FD0-3F65-4FA6-B8E2-5571EF04447F}"/>
              </a:ext>
            </a:extLst>
          </p:cNvPr>
          <p:cNvSpPr txBox="1"/>
          <p:nvPr/>
        </p:nvSpPr>
        <p:spPr>
          <a:xfrm>
            <a:off x="266700" y="3401816"/>
            <a:ext cx="1219200" cy="369332"/>
          </a:xfrm>
          <a:prstGeom prst="rect">
            <a:avLst/>
          </a:prstGeom>
          <a:noFill/>
        </p:spPr>
        <p:txBody>
          <a:bodyPr wrap="square" rtlCol="0">
            <a:spAutoFit/>
          </a:bodyPr>
          <a:lstStyle/>
          <a:p>
            <a:r>
              <a:rPr lang="es-ES" dirty="0"/>
              <a:t>San Rafael</a:t>
            </a:r>
          </a:p>
        </p:txBody>
      </p:sp>
      <p:sp>
        <p:nvSpPr>
          <p:cNvPr id="10" name="CuadroTexto 9">
            <a:extLst>
              <a:ext uri="{FF2B5EF4-FFF2-40B4-BE49-F238E27FC236}">
                <a16:creationId xmlns:a16="http://schemas.microsoft.com/office/drawing/2014/main" id="{E757BAFD-0FB4-4258-A4C6-5B7725EA91D5}"/>
              </a:ext>
            </a:extLst>
          </p:cNvPr>
          <p:cNvSpPr txBox="1"/>
          <p:nvPr/>
        </p:nvSpPr>
        <p:spPr>
          <a:xfrm>
            <a:off x="1610685" y="3834997"/>
            <a:ext cx="1219200" cy="369332"/>
          </a:xfrm>
          <a:prstGeom prst="rect">
            <a:avLst/>
          </a:prstGeom>
          <a:noFill/>
        </p:spPr>
        <p:txBody>
          <a:bodyPr wrap="square" rtlCol="0">
            <a:spAutoFit/>
          </a:bodyPr>
          <a:lstStyle/>
          <a:p>
            <a:r>
              <a:rPr lang="es-ES" dirty="0"/>
              <a:t>Glen </a:t>
            </a:r>
            <a:r>
              <a:rPr lang="es-ES" dirty="0" err="1"/>
              <a:t>Fyne</a:t>
            </a:r>
            <a:endParaRPr lang="es-ES" dirty="0"/>
          </a:p>
        </p:txBody>
      </p:sp>
      <p:sp>
        <p:nvSpPr>
          <p:cNvPr id="11" name="CuadroTexto 10">
            <a:extLst>
              <a:ext uri="{FF2B5EF4-FFF2-40B4-BE49-F238E27FC236}">
                <a16:creationId xmlns:a16="http://schemas.microsoft.com/office/drawing/2014/main" id="{807FCED4-8DED-4D6A-B3CE-557A586D72D0}"/>
              </a:ext>
            </a:extLst>
          </p:cNvPr>
          <p:cNvSpPr txBox="1"/>
          <p:nvPr/>
        </p:nvSpPr>
        <p:spPr>
          <a:xfrm>
            <a:off x="2655277" y="3354689"/>
            <a:ext cx="1219200" cy="369332"/>
          </a:xfrm>
          <a:prstGeom prst="rect">
            <a:avLst/>
          </a:prstGeom>
          <a:noFill/>
        </p:spPr>
        <p:txBody>
          <a:bodyPr wrap="square" rtlCol="0">
            <a:spAutoFit/>
          </a:bodyPr>
          <a:lstStyle/>
          <a:p>
            <a:r>
              <a:rPr lang="es-ES" dirty="0" err="1"/>
              <a:t>Tulamen</a:t>
            </a:r>
            <a:endParaRPr lang="es-ES" dirty="0"/>
          </a:p>
        </p:txBody>
      </p:sp>
      <p:sp>
        <p:nvSpPr>
          <p:cNvPr id="12" name="CuadroTexto 11">
            <a:extLst>
              <a:ext uri="{FF2B5EF4-FFF2-40B4-BE49-F238E27FC236}">
                <a16:creationId xmlns:a16="http://schemas.microsoft.com/office/drawing/2014/main" id="{790CF838-522D-47E4-B0EE-A439DDE7E0A9}"/>
              </a:ext>
            </a:extLst>
          </p:cNvPr>
          <p:cNvSpPr txBox="1"/>
          <p:nvPr/>
        </p:nvSpPr>
        <p:spPr>
          <a:xfrm>
            <a:off x="5974080" y="3297929"/>
            <a:ext cx="1219200" cy="369332"/>
          </a:xfrm>
          <a:prstGeom prst="rect">
            <a:avLst/>
          </a:prstGeom>
          <a:noFill/>
        </p:spPr>
        <p:txBody>
          <a:bodyPr wrap="square" rtlCol="0">
            <a:spAutoFit/>
          </a:bodyPr>
          <a:lstStyle/>
          <a:p>
            <a:r>
              <a:rPr lang="es-ES" dirty="0"/>
              <a:t>San Rafael</a:t>
            </a:r>
          </a:p>
        </p:txBody>
      </p:sp>
    </p:spTree>
    <p:extLst>
      <p:ext uri="{BB962C8B-B14F-4D97-AF65-F5344CB8AC3E}">
        <p14:creationId xmlns:p14="http://schemas.microsoft.com/office/powerpoint/2010/main" val="164687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7</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sp>
        <p:nvSpPr>
          <p:cNvPr id="7" name="Rectángulo 6">
            <a:extLst>
              <a:ext uri="{FF2B5EF4-FFF2-40B4-BE49-F238E27FC236}">
                <a16:creationId xmlns:a16="http://schemas.microsoft.com/office/drawing/2014/main" id="{66A834DC-682D-4D82-BEDF-7F0837D82F23}"/>
              </a:ext>
            </a:extLst>
          </p:cNvPr>
          <p:cNvSpPr/>
          <p:nvPr/>
        </p:nvSpPr>
        <p:spPr>
          <a:xfrm>
            <a:off x="266700" y="1376959"/>
            <a:ext cx="8610600" cy="3354765"/>
          </a:xfrm>
          <a:prstGeom prst="rect">
            <a:avLst/>
          </a:prstGeom>
        </p:spPr>
        <p:txBody>
          <a:bodyPr wrap="square">
            <a:spAutoFit/>
          </a:bodyPr>
          <a:lstStyle/>
          <a:p>
            <a:r>
              <a:rPr lang="es-ES" sz="3200" b="1" dirty="0">
                <a:solidFill>
                  <a:srgbClr val="0F4733"/>
                </a:solidFill>
                <a:latin typeface="Calibri"/>
                <a:ea typeface="+mj-ea"/>
              </a:rPr>
              <a:t>S</a:t>
            </a:r>
            <a:r>
              <a:rPr lang="es-ES" dirty="0">
                <a:solidFill>
                  <a:srgbClr val="3E3E40"/>
                </a:solidFill>
                <a:latin typeface="Futura"/>
              </a:rPr>
              <a:t>an</a:t>
            </a:r>
            <a:r>
              <a:rPr lang="es-ES" dirty="0"/>
              <a:t> </a:t>
            </a:r>
            <a:r>
              <a:rPr lang="es-ES" sz="3200" b="1" dirty="0">
                <a:solidFill>
                  <a:srgbClr val="0F4733"/>
                </a:solidFill>
                <a:latin typeface="Calibri"/>
                <a:ea typeface="+mj-ea"/>
              </a:rPr>
              <a:t>R</a:t>
            </a:r>
            <a:r>
              <a:rPr lang="es-ES" dirty="0">
                <a:solidFill>
                  <a:srgbClr val="3E3E40"/>
                </a:solidFill>
                <a:latin typeface="Futura"/>
              </a:rPr>
              <a:t>afael</a:t>
            </a:r>
          </a:p>
          <a:p>
            <a:endParaRPr lang="es-ES" dirty="0">
              <a:solidFill>
                <a:srgbClr val="3E3E40"/>
              </a:solidFill>
              <a:latin typeface="Futura"/>
            </a:endParaRPr>
          </a:p>
          <a:p>
            <a:r>
              <a:rPr lang="en-US" dirty="0">
                <a:solidFill>
                  <a:srgbClr val="3E3E40"/>
                </a:solidFill>
                <a:latin typeface="Futura"/>
              </a:rPr>
              <a:t>The fruit shows excellent shelf life, presenting a high strength without bleeding or presence of mold after being </a:t>
            </a:r>
            <a:r>
              <a:rPr lang="en-US" dirty="0" err="1">
                <a:solidFill>
                  <a:srgbClr val="3E3E40"/>
                </a:solidFill>
                <a:latin typeface="Futura"/>
              </a:rPr>
              <a:t>conservarda</a:t>
            </a:r>
            <a:r>
              <a:rPr lang="en-US" dirty="0">
                <a:solidFill>
                  <a:srgbClr val="3E3E40"/>
                </a:solidFill>
                <a:latin typeface="Futura"/>
              </a:rPr>
              <a:t> 48h and 72h</a:t>
            </a:r>
          </a:p>
          <a:p>
            <a:r>
              <a:rPr lang="en-US" dirty="0">
                <a:solidFill>
                  <a:srgbClr val="3E3E40"/>
                </a:solidFill>
                <a:latin typeface="Futura"/>
              </a:rPr>
              <a:t>2-4 ° C to 25 ° C.</a:t>
            </a:r>
          </a:p>
          <a:p>
            <a:endParaRPr lang="en-US" dirty="0">
              <a:solidFill>
                <a:srgbClr val="3E3E40"/>
              </a:solidFill>
              <a:latin typeface="Futura"/>
            </a:endParaRPr>
          </a:p>
          <a:p>
            <a:r>
              <a:rPr lang="en-US" dirty="0">
                <a:solidFill>
                  <a:srgbClr val="3E3E40"/>
                </a:solidFill>
                <a:latin typeface="Futura"/>
              </a:rPr>
              <a:t>Marketing is aimed at fresh fruit market due to the high quality that presents this variety.</a:t>
            </a:r>
          </a:p>
          <a:p>
            <a:endParaRPr lang="en-US" dirty="0">
              <a:solidFill>
                <a:srgbClr val="3E3E40"/>
              </a:solidFill>
              <a:latin typeface="Futura"/>
            </a:endParaRPr>
          </a:p>
          <a:p>
            <a:r>
              <a:rPr lang="en-US" dirty="0">
                <a:solidFill>
                  <a:srgbClr val="3E3E40"/>
                </a:solidFill>
                <a:latin typeface="Futura"/>
              </a:rPr>
              <a:t>Plants have shown resistance to Botrytis </a:t>
            </a:r>
            <a:r>
              <a:rPr lang="en-US" dirty="0" err="1">
                <a:solidFill>
                  <a:srgbClr val="3E3E40"/>
                </a:solidFill>
                <a:latin typeface="Futura"/>
              </a:rPr>
              <a:t>cinerea</a:t>
            </a:r>
            <a:r>
              <a:rPr lang="en-US" dirty="0">
                <a:solidFill>
                  <a:srgbClr val="3E3E40"/>
                </a:solidFill>
                <a:latin typeface="Futura"/>
              </a:rPr>
              <a:t>, Phytophthora </a:t>
            </a:r>
            <a:r>
              <a:rPr lang="en-US" dirty="0" err="1">
                <a:solidFill>
                  <a:srgbClr val="3E3E40"/>
                </a:solidFill>
                <a:latin typeface="Futura"/>
              </a:rPr>
              <a:t>cactorum</a:t>
            </a:r>
            <a:r>
              <a:rPr lang="en-US" dirty="0">
                <a:solidFill>
                  <a:srgbClr val="3E3E40"/>
                </a:solidFill>
                <a:latin typeface="Futura"/>
              </a:rPr>
              <a:t> and </a:t>
            </a:r>
            <a:r>
              <a:rPr lang="en-US" dirty="0" err="1">
                <a:solidFill>
                  <a:srgbClr val="3E3E40"/>
                </a:solidFill>
                <a:latin typeface="Futura"/>
              </a:rPr>
              <a:t>Sphaerotheca</a:t>
            </a:r>
            <a:r>
              <a:rPr lang="en-US" dirty="0">
                <a:solidFill>
                  <a:srgbClr val="3E3E40"/>
                </a:solidFill>
                <a:latin typeface="Futura"/>
              </a:rPr>
              <a:t> </a:t>
            </a:r>
            <a:r>
              <a:rPr lang="en-US" dirty="0" err="1">
                <a:solidFill>
                  <a:srgbClr val="3E3E40"/>
                </a:solidFill>
                <a:latin typeface="Futura"/>
              </a:rPr>
              <a:t>humuli</a:t>
            </a:r>
            <a:r>
              <a:rPr lang="en-US" dirty="0">
                <a:solidFill>
                  <a:srgbClr val="3E3E40"/>
                </a:solidFill>
                <a:latin typeface="Futura"/>
              </a:rPr>
              <a:t> under greenhouse conditions</a:t>
            </a:r>
            <a:endParaRPr lang="es-ES" dirty="0">
              <a:solidFill>
                <a:srgbClr val="3E3E40"/>
              </a:solidFill>
              <a:latin typeface="Futura"/>
            </a:endParaRPr>
          </a:p>
        </p:txBody>
      </p:sp>
    </p:spTree>
    <p:extLst>
      <p:ext uri="{BB962C8B-B14F-4D97-AF65-F5344CB8AC3E}">
        <p14:creationId xmlns:p14="http://schemas.microsoft.com/office/powerpoint/2010/main" val="71165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8</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pic>
        <p:nvPicPr>
          <p:cNvPr id="4" name="Imagen 3">
            <a:extLst>
              <a:ext uri="{FF2B5EF4-FFF2-40B4-BE49-F238E27FC236}">
                <a16:creationId xmlns:a16="http://schemas.microsoft.com/office/drawing/2014/main" id="{F7BC5285-9CA5-49E2-88E7-7C5C7A80E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7010" y="2511771"/>
            <a:ext cx="2953339" cy="3937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a:extLst>
              <a:ext uri="{FF2B5EF4-FFF2-40B4-BE49-F238E27FC236}">
                <a16:creationId xmlns:a16="http://schemas.microsoft.com/office/drawing/2014/main" id="{F13F3E8D-1E2F-48F6-BF51-418354EB36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944356"/>
            <a:ext cx="46736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a:extLst>
              <a:ext uri="{FF2B5EF4-FFF2-40B4-BE49-F238E27FC236}">
                <a16:creationId xmlns:a16="http://schemas.microsoft.com/office/drawing/2014/main" id="{544CA140-29DD-4CF8-A799-1F28A44DF0A0}"/>
              </a:ext>
            </a:extLst>
          </p:cNvPr>
          <p:cNvSpPr/>
          <p:nvPr/>
        </p:nvSpPr>
        <p:spPr>
          <a:xfrm>
            <a:off x="266700" y="1419123"/>
            <a:ext cx="8610600" cy="1138773"/>
          </a:xfrm>
          <a:prstGeom prst="rect">
            <a:avLst/>
          </a:prstGeom>
        </p:spPr>
        <p:txBody>
          <a:bodyPr wrap="square">
            <a:spAutoFit/>
          </a:bodyPr>
          <a:lstStyle/>
          <a:p>
            <a:r>
              <a:rPr lang="es-ES" sz="3200" b="1" dirty="0">
                <a:solidFill>
                  <a:srgbClr val="0F4733"/>
                </a:solidFill>
                <a:latin typeface="Calibri"/>
                <a:ea typeface="+mj-ea"/>
              </a:rPr>
              <a:t>S</a:t>
            </a:r>
            <a:r>
              <a:rPr lang="es-ES" dirty="0">
                <a:solidFill>
                  <a:srgbClr val="3E3E40"/>
                </a:solidFill>
                <a:latin typeface="Futura"/>
              </a:rPr>
              <a:t>an</a:t>
            </a:r>
            <a:r>
              <a:rPr lang="es-ES" dirty="0"/>
              <a:t> </a:t>
            </a:r>
            <a:r>
              <a:rPr lang="es-ES" sz="3200" b="1" dirty="0">
                <a:solidFill>
                  <a:srgbClr val="0F4733"/>
                </a:solidFill>
                <a:latin typeface="Calibri"/>
                <a:ea typeface="+mj-ea"/>
              </a:rPr>
              <a:t>R</a:t>
            </a:r>
            <a:r>
              <a:rPr lang="es-ES" dirty="0">
                <a:solidFill>
                  <a:srgbClr val="3E3E40"/>
                </a:solidFill>
                <a:latin typeface="Futura"/>
              </a:rPr>
              <a:t>afael – BIO Management</a:t>
            </a:r>
          </a:p>
          <a:p>
            <a:endParaRPr lang="es-ES" dirty="0">
              <a:solidFill>
                <a:srgbClr val="3E3E40"/>
              </a:solidFill>
              <a:latin typeface="Futura"/>
            </a:endParaRPr>
          </a:p>
          <a:p>
            <a:r>
              <a:rPr lang="en-US" dirty="0">
                <a:solidFill>
                  <a:srgbClr val="3E3E40"/>
                </a:solidFill>
                <a:latin typeface="Futura"/>
              </a:rPr>
              <a:t>Excellent with organic crop management</a:t>
            </a:r>
            <a:endParaRPr lang="es-ES" dirty="0">
              <a:solidFill>
                <a:srgbClr val="3E3E40"/>
              </a:solidFill>
              <a:latin typeface="Futura"/>
            </a:endParaRPr>
          </a:p>
        </p:txBody>
      </p:sp>
    </p:spTree>
    <p:extLst>
      <p:ext uri="{BB962C8B-B14F-4D97-AF65-F5344CB8AC3E}">
        <p14:creationId xmlns:p14="http://schemas.microsoft.com/office/powerpoint/2010/main" val="195587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CE581A15-41B0-40B1-A209-945B70576B2A}"/>
              </a:ext>
            </a:extLst>
          </p:cNvPr>
          <p:cNvSpPr>
            <a:spLocks noGrp="1"/>
          </p:cNvSpPr>
          <p:nvPr>
            <p:ph type="sldNum" sz="quarter" idx="7"/>
          </p:nvPr>
        </p:nvSpPr>
        <p:spPr/>
        <p:txBody>
          <a:bodyPr/>
          <a:lstStyle/>
          <a:p>
            <a:fld id="{B6F15528-21DE-4FAA-801E-634DDDAF4B2B}" type="slidenum">
              <a:rPr lang="es-ES" smtClean="0"/>
              <a:t>9</a:t>
            </a:fld>
            <a:endParaRPr lang="es-ES" dirty="0"/>
          </a:p>
        </p:txBody>
      </p:sp>
      <p:pic>
        <p:nvPicPr>
          <p:cNvPr id="20" name="Imagen 19">
            <a:extLst>
              <a:ext uri="{FF2B5EF4-FFF2-40B4-BE49-F238E27FC236}">
                <a16:creationId xmlns:a16="http://schemas.microsoft.com/office/drawing/2014/main" id="{E496E391-96C1-444C-9605-DFE9C72F8697}"/>
              </a:ext>
            </a:extLst>
          </p:cNvPr>
          <p:cNvPicPr>
            <a:picLocks noChangeAspect="1"/>
          </p:cNvPicPr>
          <p:nvPr/>
        </p:nvPicPr>
        <p:blipFill rotWithShape="1">
          <a:blip r:embed="rId2"/>
          <a:srcRect l="23177" t="20000" r="33017" b="67756"/>
          <a:stretch/>
        </p:blipFill>
        <p:spPr>
          <a:xfrm>
            <a:off x="0" y="-52960"/>
            <a:ext cx="9144000" cy="1436914"/>
          </a:xfrm>
          <a:prstGeom prst="rect">
            <a:avLst/>
          </a:prstGeom>
          <a:noFill/>
          <a:ln cap="flat">
            <a:noFill/>
          </a:ln>
        </p:spPr>
      </p:pic>
      <p:pic>
        <p:nvPicPr>
          <p:cNvPr id="4" name="Imagen 3">
            <a:extLst>
              <a:ext uri="{FF2B5EF4-FFF2-40B4-BE49-F238E27FC236}">
                <a16:creationId xmlns:a16="http://schemas.microsoft.com/office/drawing/2014/main" id="{475C20BC-0693-4187-A6B2-1067EBBE9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821940"/>
            <a:ext cx="5334000" cy="355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7715AA2F-5C7D-49B0-8403-122CF936D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2942" y="3258009"/>
            <a:ext cx="3952458" cy="2634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a16="http://schemas.microsoft.com/office/drawing/2014/main" id="{0639B7E8-FAFD-4C1E-88B4-C793CD60382C}"/>
              </a:ext>
            </a:extLst>
          </p:cNvPr>
          <p:cNvSpPr/>
          <p:nvPr/>
        </p:nvSpPr>
        <p:spPr>
          <a:xfrm>
            <a:off x="304800" y="1600200"/>
            <a:ext cx="8610600" cy="861774"/>
          </a:xfrm>
          <a:prstGeom prst="rect">
            <a:avLst/>
          </a:prstGeom>
        </p:spPr>
        <p:txBody>
          <a:bodyPr wrap="square">
            <a:spAutoFit/>
          </a:bodyPr>
          <a:lstStyle/>
          <a:p>
            <a:r>
              <a:rPr lang="es-ES" dirty="0"/>
              <a:t>‘</a:t>
            </a:r>
            <a:r>
              <a:rPr lang="es-ES" sz="3200" b="1" dirty="0">
                <a:solidFill>
                  <a:srgbClr val="0F4733"/>
                </a:solidFill>
                <a:latin typeface="Calibri"/>
                <a:ea typeface="+mj-ea"/>
              </a:rPr>
              <a:t>S</a:t>
            </a:r>
            <a:r>
              <a:rPr lang="es-ES" dirty="0">
                <a:solidFill>
                  <a:srgbClr val="3E3E40"/>
                </a:solidFill>
                <a:latin typeface="Futura"/>
              </a:rPr>
              <a:t>an</a:t>
            </a:r>
            <a:r>
              <a:rPr lang="es-ES" dirty="0"/>
              <a:t> </a:t>
            </a:r>
            <a:r>
              <a:rPr lang="es-ES" sz="3200" b="1" dirty="0">
                <a:solidFill>
                  <a:srgbClr val="0F4733"/>
                </a:solidFill>
                <a:latin typeface="Calibri"/>
                <a:ea typeface="+mj-ea"/>
              </a:rPr>
              <a:t>R</a:t>
            </a:r>
            <a:r>
              <a:rPr lang="es-ES" dirty="0">
                <a:solidFill>
                  <a:srgbClr val="3E3E40"/>
                </a:solidFill>
                <a:latin typeface="Futura"/>
              </a:rPr>
              <a:t>afael’ – BIO </a:t>
            </a:r>
            <a:r>
              <a:rPr lang="es-ES" dirty="0" err="1">
                <a:solidFill>
                  <a:srgbClr val="3E3E40"/>
                </a:solidFill>
                <a:latin typeface="Futura"/>
              </a:rPr>
              <a:t>management</a:t>
            </a:r>
            <a:endParaRPr lang="es-ES" dirty="0">
              <a:solidFill>
                <a:srgbClr val="3E3E40"/>
              </a:solidFill>
              <a:latin typeface="Futura"/>
            </a:endParaRPr>
          </a:p>
          <a:p>
            <a:endParaRPr lang="es-ES" dirty="0">
              <a:solidFill>
                <a:srgbClr val="3E3E40"/>
              </a:solidFill>
              <a:latin typeface="Futura"/>
            </a:endParaRPr>
          </a:p>
        </p:txBody>
      </p:sp>
    </p:spTree>
    <p:extLst>
      <p:ext uri="{BB962C8B-B14F-4D97-AF65-F5344CB8AC3E}">
        <p14:creationId xmlns:p14="http://schemas.microsoft.com/office/powerpoint/2010/main" val="2551682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750</TotalTime>
  <Words>655</Words>
  <Application>Microsoft Office PowerPoint</Application>
  <PresentationFormat>Presentación en pantalla (4:3)</PresentationFormat>
  <Paragraphs>121</Paragraphs>
  <Slides>26</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Calibri</vt:lpstr>
      <vt:lpstr>Futura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Productivo en Huelva</dc:title>
  <dc:creator>Javier Marrufo Sández</dc:creator>
  <cp:lastModifiedBy>javier marrufo</cp:lastModifiedBy>
  <cp:revision>67</cp:revision>
  <dcterms:created xsi:type="dcterms:W3CDTF">2017-08-14T21:27:57Z</dcterms:created>
  <dcterms:modified xsi:type="dcterms:W3CDTF">2017-08-30T00:50:06Z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2016-12-21T00:00:00Z</vt:filetime>
  </property>
  <property fmtid="{D5CDD505-2E9C-101B-9397-08002B2CF9AE}" pid="3" name="Creator">
    <vt:lpwstr>Microsoft® Office PowerPoint® 2007</vt:lpwstr>
  </property>
  <property fmtid="{D5CDD505-2E9C-101B-9397-08002B2CF9AE}" pid="4" name="LastSaved">
    <vt:filetime>2017-08-14T00:00:00Z</vt:filetime>
  </property>
</Properties>
</file>