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2"/>
  </p:notesMasterIdLst>
  <p:sldIdLst>
    <p:sldId id="319" r:id="rId2"/>
    <p:sldId id="599" r:id="rId3"/>
    <p:sldId id="559" r:id="rId4"/>
    <p:sldId id="597" r:id="rId5"/>
    <p:sldId id="569" r:id="rId6"/>
    <p:sldId id="568" r:id="rId7"/>
    <p:sldId id="570" r:id="rId8"/>
    <p:sldId id="571" r:id="rId9"/>
    <p:sldId id="572" r:id="rId10"/>
    <p:sldId id="573" r:id="rId11"/>
    <p:sldId id="574" r:id="rId12"/>
    <p:sldId id="578" r:id="rId13"/>
    <p:sldId id="576" r:id="rId14"/>
    <p:sldId id="566" r:id="rId15"/>
    <p:sldId id="577" r:id="rId16"/>
    <p:sldId id="575" r:id="rId17"/>
    <p:sldId id="579" r:id="rId18"/>
    <p:sldId id="560" r:id="rId19"/>
    <p:sldId id="563" r:id="rId20"/>
    <p:sldId id="580" r:id="rId21"/>
    <p:sldId id="581" r:id="rId22"/>
    <p:sldId id="567" r:id="rId23"/>
    <p:sldId id="582" r:id="rId24"/>
    <p:sldId id="583" r:id="rId25"/>
    <p:sldId id="564" r:id="rId26"/>
    <p:sldId id="584" r:id="rId27"/>
    <p:sldId id="585" r:id="rId28"/>
    <p:sldId id="565" r:id="rId29"/>
    <p:sldId id="586" r:id="rId30"/>
    <p:sldId id="587" r:id="rId31"/>
    <p:sldId id="588" r:id="rId32"/>
    <p:sldId id="589" r:id="rId33"/>
    <p:sldId id="593" r:id="rId34"/>
    <p:sldId id="590" r:id="rId35"/>
    <p:sldId id="596" r:id="rId36"/>
    <p:sldId id="591" r:id="rId37"/>
    <p:sldId id="594" r:id="rId38"/>
    <p:sldId id="592" r:id="rId39"/>
    <p:sldId id="600" r:id="rId40"/>
    <p:sldId id="598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99"/>
    <a:srgbClr val="080808"/>
    <a:srgbClr val="72E675"/>
    <a:srgbClr val="89E96F"/>
    <a:srgbClr val="FFCC99"/>
    <a:srgbClr val="0033CC"/>
    <a:srgbClr val="66003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1" autoAdjust="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282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302203 w 4128"/>
              <a:gd name="T1" fmla="*/ 202829 h 479"/>
              <a:gd name="T2" fmla="*/ 7653337 w 4128"/>
              <a:gd name="T3" fmla="*/ 202829 h 479"/>
              <a:gd name="T4" fmla="*/ 7653337 w 4128"/>
              <a:gd name="T5" fmla="*/ 435068 h 479"/>
              <a:gd name="T6" fmla="*/ 0 w 4128"/>
              <a:gd name="T7" fmla="*/ 447238 h 479"/>
              <a:gd name="T8" fmla="*/ 302203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t-EE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t-EE" noProof="0" smtClean="0"/>
              <a:t>Click to edit Master title style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t-EE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AABB7D9B-2ED2-4014-B494-859CF7453CA0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89152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2B77F-0418-4E2C-9861-812BD9CEE6AF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29046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94C0D-0D58-4AE2-A782-315126BD7160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02355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B832F-B72C-47FA-A0AE-007AF8C5C8A6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1910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A42A9-855A-447C-91B5-630F58AFCD0A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64238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E5444-3F92-425B-83D5-CFB208100F53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58603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39EDF-A8D1-499E-8E21-4DBF2AAF648D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95928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66ECF-8FC9-4E68-97EF-2FFABA61F89F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4530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727A5-241D-4BDA-9ADE-B8889C2A0D87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40456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EFD91-E826-439A-9E36-576DD97A6225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20631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 smtClean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9934C3-E597-482D-9F04-A1FCA8351FF8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51188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 smtClean="0"/>
              <a:t>Click to edit Master text styles</a:t>
            </a:r>
          </a:p>
          <a:p>
            <a:pPr lvl="1"/>
            <a:r>
              <a:rPr lang="en-US" altLang="et-EE" smtClean="0"/>
              <a:t>Second level</a:t>
            </a:r>
          </a:p>
          <a:p>
            <a:pPr lvl="2"/>
            <a:r>
              <a:rPr lang="en-US" altLang="et-EE" smtClean="0"/>
              <a:t>Third level</a:t>
            </a:r>
          </a:p>
          <a:p>
            <a:pPr lvl="3"/>
            <a:r>
              <a:rPr lang="en-US" altLang="et-EE" smtClean="0"/>
              <a:t>Fourth level</a:t>
            </a:r>
          </a:p>
          <a:p>
            <a:pPr lvl="4"/>
            <a:r>
              <a:rPr lang="en-US" altLang="et-EE" smtClean="0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t-EE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6DAA82C4-EAC9-4725-872F-1A504D52DB17}" type="slidenum">
              <a:rPr lang="en-US" altLang="et-EE"/>
              <a:pPr/>
              <a:t>‹#›</a:t>
            </a:fld>
            <a:endParaRPr lang="en-US" alt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447088" cy="3011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t-EE" altLang="et-EE" sz="4000" b="1" dirty="0" smtClean="0"/>
              <a:t>Uute maasikasortide saagikus tootmisistanduses ja preparaadi </a:t>
            </a:r>
            <a:r>
              <a:rPr lang="et-EE" altLang="et-EE" sz="4000" b="1" dirty="0" err="1" smtClean="0"/>
              <a:t>Prestop</a:t>
            </a:r>
            <a:r>
              <a:rPr lang="et-EE" altLang="et-EE" sz="4000" b="1" dirty="0" smtClean="0"/>
              <a:t> mõju</a:t>
            </a:r>
            <a:endParaRPr lang="en-US" altLang="et-EE" sz="4000" dirty="0" smtClean="0">
              <a:solidFill>
                <a:srgbClr val="FFFFCC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3200400"/>
            <a:ext cx="3888432" cy="10080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altLang="et-EE" sz="3600" b="1" dirty="0" err="1" smtClean="0">
                <a:solidFill>
                  <a:schemeClr val="tx2"/>
                </a:solidFill>
              </a:rPr>
              <a:t>Ulvi</a:t>
            </a:r>
            <a:r>
              <a:rPr lang="en-US" altLang="et-EE" sz="3600" b="1" dirty="0" smtClean="0">
                <a:solidFill>
                  <a:schemeClr val="tx2"/>
                </a:solidFill>
              </a:rPr>
              <a:t> Moor</a:t>
            </a:r>
            <a:endParaRPr lang="et-EE" altLang="et-EE" sz="3600" b="1" dirty="0" smtClean="0">
              <a:solidFill>
                <a:schemeClr val="tx2"/>
              </a:solidFill>
            </a:endParaRPr>
          </a:p>
          <a:p>
            <a:pPr algn="ctr"/>
            <a:r>
              <a:rPr lang="et-EE" altLang="et-EE" sz="2800" b="1" dirty="0">
                <a:solidFill>
                  <a:schemeClr val="tx2"/>
                </a:solidFill>
              </a:rPr>
              <a:t>u</a:t>
            </a:r>
            <a:r>
              <a:rPr lang="et-EE" altLang="et-EE" sz="2800" b="1" dirty="0" smtClean="0">
                <a:solidFill>
                  <a:schemeClr val="tx2"/>
                </a:solidFill>
              </a:rPr>
              <a:t>lvi.moor@emu.ee</a:t>
            </a:r>
            <a:endParaRPr lang="en-US" altLang="et-EE" sz="2800" b="1" dirty="0" smtClean="0">
              <a:solidFill>
                <a:schemeClr val="tx2"/>
              </a:solidFill>
            </a:endParaRPr>
          </a:p>
        </p:txBody>
      </p:sp>
      <p:pic>
        <p:nvPicPr>
          <p:cNvPr id="3076" name="Picture 9" descr="P7130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47" y="4365104"/>
            <a:ext cx="2798216" cy="217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:\Grete\MAK logo 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3691"/>
            <a:ext cx="1562310" cy="354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/>
          <a:lstStyle/>
          <a:p>
            <a:r>
              <a:rPr lang="et-EE" sz="3600" dirty="0" smtClean="0"/>
              <a:t>Hapusus </a:t>
            </a:r>
            <a:r>
              <a:rPr lang="et-EE" sz="3200" dirty="0" smtClean="0"/>
              <a:t>(1- pole üldse </a:t>
            </a:r>
            <a:r>
              <a:rPr lang="et-EE" sz="3200" dirty="0" err="1" smtClean="0"/>
              <a:t>hapu…</a:t>
            </a:r>
            <a:r>
              <a:rPr lang="et-EE" sz="3200" dirty="0" smtClean="0"/>
              <a:t> 5 – väga hapu)</a:t>
            </a:r>
            <a:r>
              <a:rPr lang="et-EE" sz="3600" dirty="0" smtClean="0"/>
              <a:t/>
            </a:r>
            <a:br>
              <a:rPr lang="et-EE" sz="3600" dirty="0" smtClean="0"/>
            </a:br>
            <a:r>
              <a:rPr lang="et-EE" sz="3600" dirty="0" err="1" smtClean="0">
                <a:solidFill>
                  <a:srgbClr val="000099"/>
                </a:solidFill>
              </a:rPr>
              <a:t>Sourness</a:t>
            </a:r>
            <a:r>
              <a:rPr lang="et-EE" sz="3600" dirty="0" smtClean="0">
                <a:solidFill>
                  <a:srgbClr val="000099"/>
                </a:solidFill>
              </a:rPr>
              <a:t> </a:t>
            </a:r>
            <a:r>
              <a:rPr lang="et-EE" sz="3200" dirty="0" smtClean="0">
                <a:solidFill>
                  <a:srgbClr val="000099"/>
                </a:solidFill>
              </a:rPr>
              <a:t>(1-not </a:t>
            </a:r>
            <a:r>
              <a:rPr lang="et-EE" sz="3200" dirty="0" err="1" smtClean="0">
                <a:solidFill>
                  <a:srgbClr val="000099"/>
                </a:solidFill>
              </a:rPr>
              <a:t>sour</a:t>
            </a:r>
            <a:r>
              <a:rPr lang="et-EE" sz="3200" dirty="0" smtClean="0">
                <a:solidFill>
                  <a:srgbClr val="000099"/>
                </a:solidFill>
              </a:rPr>
              <a:t> at all …5-very </a:t>
            </a:r>
            <a:r>
              <a:rPr lang="et-EE" sz="3200" dirty="0" err="1" smtClean="0">
                <a:solidFill>
                  <a:srgbClr val="000099"/>
                </a:solidFill>
              </a:rPr>
              <a:t>sour</a:t>
            </a:r>
            <a:r>
              <a:rPr lang="et-EE" sz="3200" dirty="0" smtClean="0">
                <a:solidFill>
                  <a:srgbClr val="000099"/>
                </a:solidFill>
              </a:rPr>
              <a:t>)</a:t>
            </a:r>
            <a:endParaRPr lang="et-EE" sz="3200" dirty="0">
              <a:solidFill>
                <a:srgbClr val="0000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6" y="1644650"/>
            <a:ext cx="7357071" cy="444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7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263"/>
            <a:ext cx="6336704" cy="1143000"/>
          </a:xfrm>
        </p:spPr>
        <p:txBody>
          <a:bodyPr/>
          <a:lstStyle/>
          <a:p>
            <a:pPr algn="ctr"/>
            <a:r>
              <a:rPr lang="et-EE" sz="3600" dirty="0" smtClean="0"/>
              <a:t>Vilja tugevus</a:t>
            </a:r>
            <a:br>
              <a:rPr lang="et-EE" sz="3600" dirty="0" smtClean="0"/>
            </a:br>
            <a:r>
              <a:rPr lang="et-EE" sz="3200" dirty="0" err="1" smtClean="0">
                <a:solidFill>
                  <a:srgbClr val="000099"/>
                </a:solidFill>
              </a:rPr>
              <a:t>Fruit</a:t>
            </a:r>
            <a:r>
              <a:rPr lang="et-EE" sz="3200" dirty="0" smtClean="0">
                <a:solidFill>
                  <a:srgbClr val="000099"/>
                </a:solidFill>
              </a:rPr>
              <a:t> </a:t>
            </a:r>
            <a:r>
              <a:rPr lang="et-EE" sz="3200" dirty="0" err="1" smtClean="0">
                <a:solidFill>
                  <a:srgbClr val="000099"/>
                </a:solidFill>
              </a:rPr>
              <a:t>firmness</a:t>
            </a:r>
            <a:endParaRPr lang="et-EE" sz="3200" dirty="0">
              <a:solidFill>
                <a:srgbClr val="000099"/>
              </a:solidFill>
            </a:endParaRPr>
          </a:p>
        </p:txBody>
      </p:sp>
      <p:pic>
        <p:nvPicPr>
          <p:cNvPr id="4" name="Picture 3" descr="C:\Ulvi\Projektid\PM 2009\Maasikas09\Pildid\KõvadusJuuli 2009 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27" y="260648"/>
            <a:ext cx="345759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636912"/>
            <a:ext cx="634807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51149" y="332656"/>
            <a:ext cx="7772400" cy="792088"/>
          </a:xfrm>
        </p:spPr>
        <p:txBody>
          <a:bodyPr/>
          <a:lstStyle/>
          <a:p>
            <a:pPr algn="ctr"/>
            <a:r>
              <a:rPr lang="et-EE" sz="4000" dirty="0" smtClean="0"/>
              <a:t>Sortide plussid ja miinused</a:t>
            </a:r>
            <a:br>
              <a:rPr lang="et-EE" sz="4000" dirty="0" smtClean="0"/>
            </a:br>
            <a:r>
              <a:rPr lang="et-EE" sz="3200" b="1" dirty="0" smtClean="0"/>
              <a:t>‘VIBRANT’</a:t>
            </a:r>
            <a:endParaRPr lang="et-EE" sz="3200" b="1" dirty="0"/>
          </a:p>
        </p:txBody>
      </p:sp>
      <p:graphicFrame>
        <p:nvGraphicFramePr>
          <p:cNvPr id="3" name="Sisu kohatäid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546325"/>
              </p:ext>
            </p:extLst>
          </p:nvPr>
        </p:nvGraphicFramePr>
        <p:xfrm>
          <a:off x="683568" y="1484784"/>
          <a:ext cx="7848872" cy="3383280"/>
        </p:xfrm>
        <a:graphic>
          <a:graphicData uri="http://schemas.openxmlformats.org/drawingml/2006/table">
            <a:tbl>
              <a:tblPr/>
              <a:tblGrid>
                <a:gridCol w="3925293"/>
                <a:gridCol w="3923579"/>
              </a:tblGrid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</a:rPr>
                        <a:t>Eelised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Puudused: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Kõige varajasem 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most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early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Väga pikad viljavarred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54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Ilus särav tume vili 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nice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shiny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dark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Kõige hapumad viljad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Stabiilselt keskmise suurusega viljad 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stable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average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size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5422"/>
            <a:ext cx="87839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881"/>
            <a:ext cx="720080" cy="6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2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208912" cy="300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>
                <a:solidFill>
                  <a:srgbClr val="000099"/>
                </a:solidFill>
              </a:rPr>
              <a:t>Average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fruit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size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in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different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harvesting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dates</a:t>
            </a:r>
            <a:endParaRPr lang="et-EE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00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839"/>
            <a:ext cx="8784976" cy="523220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>
                <a:solidFill>
                  <a:srgbClr val="080808"/>
                </a:solidFill>
              </a:rPr>
              <a:t>‘</a:t>
            </a:r>
            <a:r>
              <a:rPr lang="et-EE" sz="2800" b="1" dirty="0" err="1">
                <a:solidFill>
                  <a:srgbClr val="080808"/>
                </a:solidFill>
              </a:rPr>
              <a:t>Vibrant</a:t>
            </a:r>
            <a:r>
              <a:rPr lang="et-EE" sz="2800" b="1" dirty="0">
                <a:solidFill>
                  <a:srgbClr val="080808"/>
                </a:solidFill>
              </a:rPr>
              <a:t>’ </a:t>
            </a:r>
            <a:r>
              <a:rPr lang="et-EE" sz="2800" dirty="0">
                <a:solidFill>
                  <a:srgbClr val="080808"/>
                </a:solidFill>
              </a:rPr>
              <a:t>oli nii pealt kui seest tumepunase viljaga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5364163" y="6129338"/>
            <a:ext cx="353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t-EE" altLang="et-EE" sz="1800">
                <a:solidFill>
                  <a:srgbClr val="080808"/>
                </a:solidFill>
              </a:rPr>
              <a:t>Fotod: Ulvi Moor </a:t>
            </a: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38163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1362075"/>
            <a:ext cx="4456113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260350"/>
            <a:ext cx="5888037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58839"/>
            <a:ext cx="3888432" cy="1815882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>
                <a:solidFill>
                  <a:srgbClr val="080808"/>
                </a:solidFill>
              </a:rPr>
              <a:t>‘</a:t>
            </a:r>
            <a:r>
              <a:rPr lang="et-EE" sz="2800" b="1" dirty="0" err="1">
                <a:solidFill>
                  <a:srgbClr val="080808"/>
                </a:solidFill>
              </a:rPr>
              <a:t>Vibrant</a:t>
            </a:r>
            <a:r>
              <a:rPr lang="et-EE" sz="2800" b="1" dirty="0">
                <a:solidFill>
                  <a:srgbClr val="080808"/>
                </a:solidFill>
              </a:rPr>
              <a:t>’ </a:t>
            </a:r>
            <a:r>
              <a:rPr lang="et-EE" sz="2800" dirty="0">
                <a:solidFill>
                  <a:srgbClr val="080808"/>
                </a:solidFill>
              </a:rPr>
              <a:t>oli hõreda puhmikuga ja pikkade viljavartega, mis ulatusid kohati reavahesse</a:t>
            </a:r>
          </a:p>
        </p:txBody>
      </p:sp>
      <p:sp>
        <p:nvSpPr>
          <p:cNvPr id="11270" name="Ovaal 2"/>
          <p:cNvSpPr>
            <a:spLocks noChangeArrowheads="1"/>
          </p:cNvSpPr>
          <p:nvPr/>
        </p:nvSpPr>
        <p:spPr bwMode="auto">
          <a:xfrm>
            <a:off x="4932363" y="3789363"/>
            <a:ext cx="2808287" cy="13684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46325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54278" y="188640"/>
            <a:ext cx="7772400" cy="792088"/>
          </a:xfrm>
        </p:spPr>
        <p:txBody>
          <a:bodyPr/>
          <a:lstStyle/>
          <a:p>
            <a:pPr algn="ctr"/>
            <a:r>
              <a:rPr lang="et-EE" sz="4000" dirty="0" smtClean="0"/>
              <a:t/>
            </a:r>
            <a:br>
              <a:rPr lang="et-EE" sz="4000" dirty="0" smtClean="0"/>
            </a:br>
            <a:r>
              <a:rPr lang="et-EE" sz="3200" b="1" dirty="0" smtClean="0"/>
              <a:t>‘FLAIR’</a:t>
            </a:r>
            <a:endParaRPr lang="et-EE" sz="3200" b="1" dirty="0"/>
          </a:p>
        </p:txBody>
      </p:sp>
      <p:graphicFrame>
        <p:nvGraphicFramePr>
          <p:cNvPr id="3" name="Sisu kohatäid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13289"/>
              </p:ext>
            </p:extLst>
          </p:nvPr>
        </p:nvGraphicFramePr>
        <p:xfrm>
          <a:off x="683568" y="1484784"/>
          <a:ext cx="7848872" cy="3931920"/>
        </p:xfrm>
        <a:graphic>
          <a:graphicData uri="http://schemas.openxmlformats.org/drawingml/2006/table">
            <a:tbl>
              <a:tblPr/>
              <a:tblGrid>
                <a:gridCol w="3925293"/>
                <a:gridCol w="3923579"/>
              </a:tblGrid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</a:rPr>
                        <a:t>Eelised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Puudused: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Varajasem kui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earlier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than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’)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Väga vastuvõtlik jahukastele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Susceptible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powdery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mildew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54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Esimesed viljad väga suured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First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very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big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Saak taime kohta 100 g vähem kui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Sonatal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Yield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100 g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less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than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’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Maitse ja välimus meeldis inimestele vähem kui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Compared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’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modest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taste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appearance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5422"/>
            <a:ext cx="87839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881"/>
            <a:ext cx="720080" cy="6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77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064397" cy="29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>
                <a:solidFill>
                  <a:srgbClr val="000099"/>
                </a:solidFill>
              </a:rPr>
              <a:t>Average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fruit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size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in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different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harvesting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dates</a:t>
            </a:r>
            <a:endParaRPr lang="et-EE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49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1268413"/>
            <a:ext cx="5794375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3" name="Picture 2" descr="C:\Pildid\2017\Maasikapildid_2017\PIP_Valdise_katse\FLAIR 70 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4305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323850" y="2924175"/>
            <a:ext cx="251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t-EE" altLang="et-EE" sz="2800">
                <a:solidFill>
                  <a:srgbClr val="080808"/>
                </a:solidFill>
              </a:rPr>
              <a:t>‘Flair’ 14. juulil 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028950" y="5661025"/>
            <a:ext cx="251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t-EE" altLang="et-EE" sz="2800">
                <a:solidFill>
                  <a:srgbClr val="080808"/>
                </a:solidFill>
              </a:rPr>
              <a:t>‘Flair’ 22. juulil </a:t>
            </a:r>
          </a:p>
        </p:txBody>
      </p:sp>
      <p:sp>
        <p:nvSpPr>
          <p:cNvPr id="5126" name="TextBox 2"/>
          <p:cNvSpPr txBox="1">
            <a:spLocks noChangeArrowheads="1"/>
          </p:cNvSpPr>
          <p:nvPr/>
        </p:nvSpPr>
        <p:spPr bwMode="auto">
          <a:xfrm>
            <a:off x="7019925" y="6381750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t-EE" altLang="et-EE" sz="1800">
                <a:solidFill>
                  <a:srgbClr val="080808"/>
                </a:solidFill>
              </a:rPr>
              <a:t>Fotod: Ulvi Moor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8763"/>
            <a:ext cx="483552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58839"/>
            <a:ext cx="3888432" cy="954107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>
                <a:solidFill>
                  <a:srgbClr val="080808"/>
                </a:solidFill>
              </a:rPr>
              <a:t>‘</a:t>
            </a:r>
            <a:r>
              <a:rPr lang="et-EE" sz="2800" b="1" dirty="0" err="1">
                <a:solidFill>
                  <a:srgbClr val="080808"/>
                </a:solidFill>
              </a:rPr>
              <a:t>Flair</a:t>
            </a:r>
            <a:r>
              <a:rPr lang="et-EE" sz="2800" b="1" dirty="0">
                <a:solidFill>
                  <a:srgbClr val="080808"/>
                </a:solidFill>
              </a:rPr>
              <a:t>’ </a:t>
            </a:r>
            <a:r>
              <a:rPr lang="et-EE" sz="2800" dirty="0">
                <a:solidFill>
                  <a:srgbClr val="080808"/>
                </a:solidFill>
              </a:rPr>
              <a:t>haigestus katses esimesena jahukastesse</a:t>
            </a: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5364163" y="5943600"/>
            <a:ext cx="30241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t-EE" altLang="et-EE" sz="2800">
                <a:solidFill>
                  <a:srgbClr val="080808"/>
                </a:solidFill>
              </a:rPr>
              <a:t>‘Flair’ 22. juulil. </a:t>
            </a:r>
            <a:r>
              <a:rPr lang="et-EE" altLang="et-EE" sz="1800">
                <a:solidFill>
                  <a:srgbClr val="080808"/>
                </a:solidFill>
              </a:rPr>
              <a:t>Foto: Ulvi Moor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pPr algn="ctr"/>
            <a:r>
              <a:rPr lang="et-EE" dirty="0" smtClean="0"/>
              <a:t>KATSE EESMÄRGID: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23528" y="1484784"/>
            <a:ext cx="4680520" cy="4114800"/>
          </a:xfrm>
        </p:spPr>
        <p:txBody>
          <a:bodyPr/>
          <a:lstStyle/>
          <a:p>
            <a:r>
              <a:rPr lang="et-EE" dirty="0" smtClean="0">
                <a:solidFill>
                  <a:srgbClr val="000000"/>
                </a:solidFill>
              </a:rPr>
              <a:t>1) selgitada välja uute sortide saagikus ja viljade kvaliteet (sensoorsed omadused, viljaliha tugevus)</a:t>
            </a:r>
          </a:p>
          <a:p>
            <a:r>
              <a:rPr lang="et-EE" dirty="0" smtClean="0">
                <a:solidFill>
                  <a:srgbClr val="000000"/>
                </a:solidFill>
              </a:rPr>
              <a:t>2) selgitada välja preparaadi </a:t>
            </a:r>
            <a:r>
              <a:rPr lang="et-EE" dirty="0" err="1" smtClean="0">
                <a:solidFill>
                  <a:srgbClr val="000000"/>
                </a:solidFill>
              </a:rPr>
              <a:t>Prestop</a:t>
            </a:r>
            <a:r>
              <a:rPr lang="et-EE" dirty="0" smtClean="0">
                <a:solidFill>
                  <a:srgbClr val="000000"/>
                </a:solidFill>
              </a:rPr>
              <a:t> mõju (ja järelmõju) taimede elujõulisusele</a:t>
            </a:r>
            <a:endParaRPr lang="et-EE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029397" cy="3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662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54278" y="188640"/>
            <a:ext cx="7772400" cy="792088"/>
          </a:xfrm>
        </p:spPr>
        <p:txBody>
          <a:bodyPr/>
          <a:lstStyle/>
          <a:p>
            <a:pPr algn="ctr"/>
            <a:r>
              <a:rPr lang="et-EE" sz="4000" dirty="0" smtClean="0"/>
              <a:t/>
            </a:r>
            <a:br>
              <a:rPr lang="et-EE" sz="4000" dirty="0" smtClean="0"/>
            </a:br>
            <a:r>
              <a:rPr lang="et-EE" sz="3200" b="1" dirty="0" smtClean="0"/>
              <a:t>‘MANILLE’</a:t>
            </a:r>
            <a:endParaRPr lang="et-EE" sz="3200" b="1" dirty="0"/>
          </a:p>
        </p:txBody>
      </p:sp>
      <p:graphicFrame>
        <p:nvGraphicFramePr>
          <p:cNvPr id="3" name="Sisu kohatäid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863008"/>
              </p:ext>
            </p:extLst>
          </p:nvPr>
        </p:nvGraphicFramePr>
        <p:xfrm>
          <a:off x="683568" y="1484784"/>
          <a:ext cx="7848872" cy="3931920"/>
        </p:xfrm>
        <a:graphic>
          <a:graphicData uri="http://schemas.openxmlformats.org/drawingml/2006/table">
            <a:tbl>
              <a:tblPr/>
              <a:tblGrid>
                <a:gridCol w="3925293"/>
                <a:gridCol w="3923579"/>
              </a:tblGrid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</a:rPr>
                        <a:t>Eelised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Puudused: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Magusad ja tugevad viljad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Sweet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firm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Saagikus väga väike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lowest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yield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54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Algusest peale väikesed viljad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Small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from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beginning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Inimestele  ei meeldinud vilja välimus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appearance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of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was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not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liked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by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people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5422"/>
            <a:ext cx="87839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881"/>
            <a:ext cx="720080" cy="6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569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660874" cy="316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>
                <a:solidFill>
                  <a:srgbClr val="000099"/>
                </a:solidFill>
              </a:rPr>
              <a:t>Average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fruit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size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in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different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harvesting</a:t>
            </a:r>
            <a:r>
              <a:rPr lang="et-EE" dirty="0" smtClean="0">
                <a:solidFill>
                  <a:srgbClr val="000099"/>
                </a:solidFill>
              </a:rPr>
              <a:t> </a:t>
            </a:r>
            <a:r>
              <a:rPr lang="et-EE" dirty="0" err="1" smtClean="0">
                <a:solidFill>
                  <a:srgbClr val="000099"/>
                </a:solidFill>
              </a:rPr>
              <a:t>dates</a:t>
            </a:r>
            <a:endParaRPr lang="et-EE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93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839"/>
            <a:ext cx="8784976" cy="954107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>
                <a:solidFill>
                  <a:srgbClr val="080808"/>
                </a:solidFill>
              </a:rPr>
              <a:t>‘</a:t>
            </a:r>
            <a:r>
              <a:rPr lang="et-EE" sz="2800" b="1" dirty="0" err="1">
                <a:solidFill>
                  <a:srgbClr val="080808"/>
                </a:solidFill>
              </a:rPr>
              <a:t>Manille</a:t>
            </a:r>
            <a:r>
              <a:rPr lang="et-EE" sz="2800" b="1" dirty="0">
                <a:solidFill>
                  <a:srgbClr val="080808"/>
                </a:solidFill>
              </a:rPr>
              <a:t>’ </a:t>
            </a:r>
            <a:r>
              <a:rPr lang="et-EE" sz="2800" dirty="0">
                <a:solidFill>
                  <a:srgbClr val="080808"/>
                </a:solidFill>
              </a:rPr>
              <a:t>oli nii pealt kui seest keskmiselt punase viljaga (tumedam kui ‘</a:t>
            </a:r>
            <a:r>
              <a:rPr lang="et-EE" sz="2800" dirty="0" err="1">
                <a:solidFill>
                  <a:srgbClr val="080808"/>
                </a:solidFill>
              </a:rPr>
              <a:t>Sonata</a:t>
            </a:r>
            <a:r>
              <a:rPr lang="et-EE" sz="2800" dirty="0">
                <a:solidFill>
                  <a:srgbClr val="080808"/>
                </a:solidFill>
              </a:rPr>
              <a:t>’, heledam kui ‘</a:t>
            </a:r>
            <a:r>
              <a:rPr lang="et-EE" sz="2800" dirty="0" err="1">
                <a:solidFill>
                  <a:srgbClr val="080808"/>
                </a:solidFill>
              </a:rPr>
              <a:t>Vibrant</a:t>
            </a:r>
            <a:r>
              <a:rPr lang="et-EE" sz="2800" dirty="0">
                <a:solidFill>
                  <a:srgbClr val="080808"/>
                </a:solidFill>
              </a:rPr>
              <a:t>’)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5364163" y="6129338"/>
            <a:ext cx="353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t-EE" altLang="et-EE" sz="1800">
                <a:solidFill>
                  <a:srgbClr val="080808"/>
                </a:solidFill>
              </a:rPr>
              <a:t>Fotod: Ulvi Moor 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52550"/>
            <a:ext cx="40354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352550"/>
            <a:ext cx="441483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51723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>
                <a:solidFill>
                  <a:srgbClr val="080808"/>
                </a:solidFill>
              </a:rPr>
              <a:t>Seemned asusid vilja sees, mis paljudele inimestele ei meeldinud</a:t>
            </a:r>
            <a:endParaRPr lang="et-EE" dirty="0">
              <a:solidFill>
                <a:srgbClr val="080808"/>
              </a:solidFill>
            </a:endParaRPr>
          </a:p>
        </p:txBody>
      </p:sp>
      <p:cxnSp>
        <p:nvCxnSpPr>
          <p:cNvPr id="5" name="Sirge noolkonnektor 4"/>
          <p:cNvCxnSpPr/>
          <p:nvPr/>
        </p:nvCxnSpPr>
        <p:spPr bwMode="auto">
          <a:xfrm flipV="1">
            <a:off x="827584" y="4005064"/>
            <a:ext cx="648072" cy="165618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9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54278" y="188640"/>
            <a:ext cx="7772400" cy="792088"/>
          </a:xfrm>
        </p:spPr>
        <p:txBody>
          <a:bodyPr/>
          <a:lstStyle/>
          <a:p>
            <a:pPr algn="ctr"/>
            <a:r>
              <a:rPr lang="et-EE" sz="4000" dirty="0" smtClean="0"/>
              <a:t/>
            </a:r>
            <a:br>
              <a:rPr lang="et-EE" sz="4000" dirty="0" smtClean="0"/>
            </a:br>
            <a:r>
              <a:rPr lang="et-EE" sz="3200" b="1" dirty="0" smtClean="0"/>
              <a:t>‘SUNSATION’</a:t>
            </a:r>
            <a:endParaRPr lang="et-EE" sz="3200" b="1" dirty="0"/>
          </a:p>
        </p:txBody>
      </p:sp>
      <p:graphicFrame>
        <p:nvGraphicFramePr>
          <p:cNvPr id="3" name="Sisu kohatäid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732083"/>
              </p:ext>
            </p:extLst>
          </p:nvPr>
        </p:nvGraphicFramePr>
        <p:xfrm>
          <a:off x="683568" y="1484784"/>
          <a:ext cx="7848872" cy="3383280"/>
        </p:xfrm>
        <a:graphic>
          <a:graphicData uri="http://schemas.openxmlformats.org/drawingml/2006/table">
            <a:tbl>
              <a:tblPr/>
              <a:tblGrid>
                <a:gridCol w="3925293"/>
                <a:gridCol w="3923579"/>
              </a:tblGrid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</a:rPr>
                        <a:t>Eelised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Puudused: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Kõige saagikam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highest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yield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Vili seest väga helepunane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internal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colour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very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light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red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54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Sonataga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’ võrdväärselt hea välimuse ja maitsega, hinnati isegi magusamaks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Vili pehme tekstuuriga, veeloiku jäädes ligunes kiiresti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Taste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appearance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equal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’,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even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sweeter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Soft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,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susceptible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soaking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5422"/>
            <a:ext cx="87839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881"/>
            <a:ext cx="720080" cy="6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744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799"/>
            <a:ext cx="8729901" cy="319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3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13050"/>
            <a:ext cx="3683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58839"/>
            <a:ext cx="8784976" cy="954107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>
                <a:solidFill>
                  <a:srgbClr val="080808"/>
                </a:solidFill>
              </a:rPr>
              <a:t>‘</a:t>
            </a:r>
            <a:r>
              <a:rPr lang="et-EE" sz="2800" b="1" dirty="0" err="1">
                <a:solidFill>
                  <a:srgbClr val="080808"/>
                </a:solidFill>
              </a:rPr>
              <a:t>Sunsation</a:t>
            </a:r>
            <a:r>
              <a:rPr lang="et-EE" sz="2800" b="1" dirty="0">
                <a:solidFill>
                  <a:srgbClr val="080808"/>
                </a:solidFill>
              </a:rPr>
              <a:t>’ </a:t>
            </a:r>
            <a:r>
              <a:rPr lang="et-EE" sz="2800" dirty="0">
                <a:solidFill>
                  <a:srgbClr val="080808"/>
                </a:solidFill>
              </a:rPr>
              <a:t>oli huvitavate sakiliste tupplehtedega, vili pealt helepunane ja seest üsna valge</a:t>
            </a:r>
          </a:p>
        </p:txBody>
      </p:sp>
      <p:sp>
        <p:nvSpPr>
          <p:cNvPr id="7174" name="TextBox 4"/>
          <p:cNvSpPr txBox="1">
            <a:spLocks noChangeArrowheads="1"/>
          </p:cNvSpPr>
          <p:nvPr/>
        </p:nvSpPr>
        <p:spPr bwMode="auto">
          <a:xfrm>
            <a:off x="5364163" y="6129338"/>
            <a:ext cx="353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t-EE" altLang="et-EE" sz="1800">
                <a:solidFill>
                  <a:srgbClr val="080808"/>
                </a:solidFill>
              </a:rPr>
              <a:t>Fotod: Ulvi Moor </a:t>
            </a: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268413"/>
            <a:ext cx="4522788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204913"/>
            <a:ext cx="17922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54278" y="188640"/>
            <a:ext cx="7772400" cy="792088"/>
          </a:xfrm>
        </p:spPr>
        <p:txBody>
          <a:bodyPr/>
          <a:lstStyle/>
          <a:p>
            <a:pPr algn="ctr"/>
            <a:r>
              <a:rPr lang="et-EE" sz="4000" dirty="0" smtClean="0"/>
              <a:t/>
            </a:r>
            <a:br>
              <a:rPr lang="et-EE" sz="4000" dirty="0" smtClean="0"/>
            </a:br>
            <a:r>
              <a:rPr lang="et-EE" sz="3200" b="1" dirty="0" smtClean="0"/>
              <a:t>‘FIGARO’</a:t>
            </a:r>
            <a:endParaRPr lang="et-EE" sz="3200" b="1" dirty="0"/>
          </a:p>
        </p:txBody>
      </p:sp>
      <p:graphicFrame>
        <p:nvGraphicFramePr>
          <p:cNvPr id="3" name="Sisu kohatäid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333914"/>
              </p:ext>
            </p:extLst>
          </p:nvPr>
        </p:nvGraphicFramePr>
        <p:xfrm>
          <a:off x="683568" y="1484784"/>
          <a:ext cx="7848872" cy="3108960"/>
        </p:xfrm>
        <a:graphic>
          <a:graphicData uri="http://schemas.openxmlformats.org/drawingml/2006/table">
            <a:tbl>
              <a:tblPr/>
              <a:tblGrid>
                <a:gridCol w="3925293"/>
                <a:gridCol w="3923579"/>
              </a:tblGrid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</a:rPr>
                        <a:t>Eelised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Puudused: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Esimesed viis korjet andis ilusaid suuri vilju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Tagasihoidliku saagiga (125 g/taim)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Modest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yield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54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First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5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harvests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had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nice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large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Oluliselt vähem magus kui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’ ja maitse meeldis inimestele vähem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Less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sweet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than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’ and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was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less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liked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by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people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5422"/>
            <a:ext cx="87839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881"/>
            <a:ext cx="720080" cy="6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646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58262" cy="30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498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839"/>
            <a:ext cx="8784976" cy="954107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>
                <a:solidFill>
                  <a:srgbClr val="080808"/>
                </a:solidFill>
              </a:rPr>
              <a:t>‘Figaro’ </a:t>
            </a:r>
            <a:r>
              <a:rPr lang="et-EE" sz="2800" dirty="0">
                <a:solidFill>
                  <a:srgbClr val="080808"/>
                </a:solidFill>
              </a:rPr>
              <a:t>oli lameümmarguse viljaga, pealt ja seest helepunane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5364163" y="6129338"/>
            <a:ext cx="353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t-EE" altLang="et-EE" sz="1800" dirty="0">
                <a:solidFill>
                  <a:srgbClr val="080808"/>
                </a:solidFill>
              </a:rPr>
              <a:t>Fotod: Ulvi Moor </a:t>
            </a: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50056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212850"/>
            <a:ext cx="19526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98813"/>
            <a:ext cx="31686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54278" y="188640"/>
            <a:ext cx="7772400" cy="792088"/>
          </a:xfrm>
        </p:spPr>
        <p:txBody>
          <a:bodyPr/>
          <a:lstStyle/>
          <a:p>
            <a:pPr algn="ctr"/>
            <a:r>
              <a:rPr lang="et-EE" sz="4000" dirty="0" smtClean="0"/>
              <a:t/>
            </a:r>
            <a:br>
              <a:rPr lang="et-EE" sz="4000" dirty="0" smtClean="0"/>
            </a:br>
            <a:r>
              <a:rPr lang="et-EE" sz="3200" b="1" dirty="0" smtClean="0"/>
              <a:t>‘ASIA’</a:t>
            </a:r>
            <a:endParaRPr lang="et-EE" sz="3200" b="1" dirty="0"/>
          </a:p>
        </p:txBody>
      </p:sp>
      <p:graphicFrame>
        <p:nvGraphicFramePr>
          <p:cNvPr id="3" name="Sisu kohatäid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053501"/>
              </p:ext>
            </p:extLst>
          </p:nvPr>
        </p:nvGraphicFramePr>
        <p:xfrm>
          <a:off x="683568" y="1484784"/>
          <a:ext cx="7848872" cy="5120640"/>
        </p:xfrm>
        <a:graphic>
          <a:graphicData uri="http://schemas.openxmlformats.org/drawingml/2006/table">
            <a:tbl>
              <a:tblPr/>
              <a:tblGrid>
                <a:gridCol w="3925293"/>
                <a:gridCol w="3923579"/>
              </a:tblGrid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</a:rPr>
                        <a:t>Eelised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Puudused: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952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Andis ainsana ka lõpukorjetes üle 20- grammiseid vilju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Vilju oli vähe, seega jäi saagikus oluliselt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tagassihoidlikumaks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kui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Sonatal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(156 g/taim)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Low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number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of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,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thus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modest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yield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54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only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cultivar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,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which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had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larger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than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20-g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at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end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of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picking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period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Vastuvõtlik jahukastele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Susceptible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powdery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mildew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Viljade välimus, magusus ja maitse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Sonataga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’ võrdväärsed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appearance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,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taste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sweetness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comparable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5422"/>
            <a:ext cx="87839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881"/>
            <a:ext cx="720080" cy="6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34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ealkiri 1"/>
          <p:cNvSpPr>
            <a:spLocks noGrp="1"/>
          </p:cNvSpPr>
          <p:nvPr>
            <p:ph type="title"/>
          </p:nvPr>
        </p:nvSpPr>
        <p:spPr>
          <a:xfrm>
            <a:off x="755650" y="-242888"/>
            <a:ext cx="7772400" cy="1143001"/>
          </a:xfrm>
        </p:spPr>
        <p:txBody>
          <a:bodyPr/>
          <a:lstStyle/>
          <a:p>
            <a:pPr algn="ctr"/>
            <a:r>
              <a:rPr lang="et-EE" altLang="et-EE" dirty="0" smtClean="0"/>
              <a:t>Katses olnud sordid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684213" y="873125"/>
            <a:ext cx="8351837" cy="4330700"/>
          </a:xfrm>
        </p:spPr>
        <p:txBody>
          <a:bodyPr/>
          <a:lstStyle/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Vibrant</a:t>
            </a:r>
            <a:r>
              <a:rPr lang="et-EE" sz="2800" b="1" dirty="0" smtClean="0">
                <a:solidFill>
                  <a:srgbClr val="080808"/>
                </a:solidFill>
              </a:rPr>
              <a:t>’ (A- taim)</a:t>
            </a:r>
          </a:p>
          <a:p>
            <a:pPr>
              <a:defRPr/>
            </a:pPr>
            <a:endParaRPr lang="et-EE" sz="2800" b="1" dirty="0" smtClean="0">
              <a:solidFill>
                <a:srgbClr val="080808"/>
              </a:solidFill>
            </a:endParaRPr>
          </a:p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Manille</a:t>
            </a:r>
            <a:r>
              <a:rPr lang="et-EE" sz="2800" b="1" dirty="0" smtClean="0">
                <a:solidFill>
                  <a:srgbClr val="080808"/>
                </a:solidFill>
              </a:rPr>
              <a:t>’ (A+ taim)</a:t>
            </a:r>
          </a:p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Sunsation</a:t>
            </a:r>
            <a:r>
              <a:rPr lang="et-EE" sz="2800" b="1" dirty="0" smtClean="0">
                <a:solidFill>
                  <a:srgbClr val="080808"/>
                </a:solidFill>
              </a:rPr>
              <a:t>’ (A+ taim)</a:t>
            </a:r>
          </a:p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‘Figaro’ (A+ taim)</a:t>
            </a:r>
          </a:p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Asia</a:t>
            </a:r>
            <a:r>
              <a:rPr lang="et-EE" sz="2800" b="1" dirty="0" smtClean="0">
                <a:solidFill>
                  <a:srgbClr val="080808"/>
                </a:solidFill>
              </a:rPr>
              <a:t>’ (A+ taim)</a:t>
            </a:r>
          </a:p>
          <a:p>
            <a:pPr>
              <a:defRPr/>
            </a:pPr>
            <a:endParaRPr lang="et-EE" sz="2800" b="1" dirty="0" smtClean="0">
              <a:solidFill>
                <a:srgbClr val="080808"/>
              </a:solidFill>
            </a:endParaRPr>
          </a:p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Flair</a:t>
            </a:r>
            <a:r>
              <a:rPr lang="et-EE" sz="2800" b="1" dirty="0" smtClean="0">
                <a:solidFill>
                  <a:srgbClr val="080808"/>
                </a:solidFill>
              </a:rPr>
              <a:t>’ (A++ taim)</a:t>
            </a:r>
          </a:p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Faith</a:t>
            </a:r>
            <a:r>
              <a:rPr lang="et-EE" sz="2800" b="1" dirty="0" smtClean="0">
                <a:solidFill>
                  <a:srgbClr val="080808"/>
                </a:solidFill>
              </a:rPr>
              <a:t>’ (A++ taim)</a:t>
            </a:r>
          </a:p>
          <a:p>
            <a:pPr>
              <a:defRPr/>
            </a:pPr>
            <a:endParaRPr lang="et-EE" sz="2800" b="1" dirty="0" smtClean="0">
              <a:solidFill>
                <a:srgbClr val="080808"/>
              </a:solidFill>
            </a:endParaRPr>
          </a:p>
          <a:p>
            <a:pPr marL="0" indent="0">
              <a:buFont typeface="Monotype Sorts" pitchFamily="2" charset="2"/>
              <a:buNone/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Võrdluseks ‘</a:t>
            </a:r>
            <a:r>
              <a:rPr lang="et-EE" sz="2800" b="1" dirty="0" err="1" smtClean="0">
                <a:solidFill>
                  <a:srgbClr val="080808"/>
                </a:solidFill>
              </a:rPr>
              <a:t>Sonata</a:t>
            </a:r>
            <a:r>
              <a:rPr lang="et-EE" sz="2800" b="1" dirty="0" smtClean="0">
                <a:solidFill>
                  <a:srgbClr val="080808"/>
                </a:solidFill>
              </a:rPr>
              <a:t>’ (A-taim, A+ taim ja A++ taim)</a:t>
            </a:r>
          </a:p>
          <a:p>
            <a:pPr>
              <a:defRPr/>
            </a:pPr>
            <a:endParaRPr lang="et-EE" sz="2800" b="1" dirty="0" smtClean="0"/>
          </a:p>
          <a:p>
            <a:pPr>
              <a:defRPr/>
            </a:pPr>
            <a:endParaRPr lang="et-EE" sz="2800" b="1" dirty="0" smtClean="0"/>
          </a:p>
        </p:txBody>
      </p:sp>
      <p:sp>
        <p:nvSpPr>
          <p:cNvPr id="4" name="Ovaal 3"/>
          <p:cNvSpPr/>
          <p:nvPr/>
        </p:nvSpPr>
        <p:spPr bwMode="auto">
          <a:xfrm>
            <a:off x="323850" y="1773238"/>
            <a:ext cx="5111750" cy="253206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5" name="Ovaal 4"/>
          <p:cNvSpPr/>
          <p:nvPr/>
        </p:nvSpPr>
        <p:spPr bwMode="auto">
          <a:xfrm>
            <a:off x="468313" y="4305300"/>
            <a:ext cx="4672012" cy="147002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t-EE"/>
          </a:p>
        </p:txBody>
      </p:sp>
      <p:pic>
        <p:nvPicPr>
          <p:cNvPr id="4102" name="Picture 4" descr="j02460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88913"/>
            <a:ext cx="8651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99689"/>
            <a:ext cx="2708236" cy="470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" y="1558761"/>
            <a:ext cx="8458262" cy="309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519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692625" cy="514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24" y="2924944"/>
            <a:ext cx="3784002" cy="315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58839"/>
            <a:ext cx="8784976" cy="954107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Asia</a:t>
            </a:r>
            <a:r>
              <a:rPr lang="et-EE" sz="2800" b="1" dirty="0" smtClean="0">
                <a:solidFill>
                  <a:srgbClr val="080808"/>
                </a:solidFill>
              </a:rPr>
              <a:t>’ </a:t>
            </a:r>
            <a:r>
              <a:rPr lang="et-EE" sz="2800" dirty="0" smtClean="0">
                <a:solidFill>
                  <a:srgbClr val="080808"/>
                </a:solidFill>
              </a:rPr>
              <a:t>on saagi algul lamedate, hiljem kooniliste viljadega, mis on ka seest punased</a:t>
            </a:r>
            <a:endParaRPr lang="et-EE" sz="2800" dirty="0">
              <a:solidFill>
                <a:srgbClr val="080808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95524" y="6137486"/>
            <a:ext cx="353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t-EE" altLang="et-EE" sz="1800" dirty="0">
                <a:solidFill>
                  <a:srgbClr val="080808"/>
                </a:solidFill>
              </a:rPr>
              <a:t>Fotod: Ulvi Moor </a:t>
            </a:r>
          </a:p>
        </p:txBody>
      </p:sp>
    </p:spTree>
    <p:extLst>
      <p:ext uri="{BB962C8B-B14F-4D97-AF65-F5344CB8AC3E}">
        <p14:creationId xmlns:p14="http://schemas.microsoft.com/office/powerpoint/2010/main" val="16016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54278" y="188640"/>
            <a:ext cx="7772400" cy="792088"/>
          </a:xfrm>
        </p:spPr>
        <p:txBody>
          <a:bodyPr/>
          <a:lstStyle/>
          <a:p>
            <a:pPr algn="ctr"/>
            <a:r>
              <a:rPr lang="et-EE" sz="4000" smtClean="0"/>
              <a:t/>
            </a:r>
            <a:br>
              <a:rPr lang="et-EE" sz="4000" smtClean="0"/>
            </a:br>
            <a:r>
              <a:rPr lang="et-EE" sz="3200" b="1" smtClean="0"/>
              <a:t>‘FAITH’</a:t>
            </a:r>
            <a:endParaRPr lang="et-EE" sz="3200" b="1" dirty="0"/>
          </a:p>
        </p:txBody>
      </p:sp>
      <p:graphicFrame>
        <p:nvGraphicFramePr>
          <p:cNvPr id="3" name="Sisu kohatäid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315042"/>
              </p:ext>
            </p:extLst>
          </p:nvPr>
        </p:nvGraphicFramePr>
        <p:xfrm>
          <a:off x="683568" y="1484784"/>
          <a:ext cx="7848872" cy="3994760"/>
        </p:xfrm>
        <a:graphic>
          <a:graphicData uri="http://schemas.openxmlformats.org/drawingml/2006/table">
            <a:tbl>
              <a:tblPr/>
              <a:tblGrid>
                <a:gridCol w="3925293"/>
                <a:gridCol w="3923579"/>
              </a:tblGrid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</a:rPr>
                        <a:t>Eelised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Puudused: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60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Kõige hilisem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Pehmed viljad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Soft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54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The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latest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Saagikus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Sonatag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’ võrreldes oluliselt väiksem (146 g taime kohta vähem)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8D6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itchFamily="34" charset="0"/>
                        </a:rPr>
                        <a:t>Hea maitsega magusad viljad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Lower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yield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compared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to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‘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Sonata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’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  <a:tr h="309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Sweet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fruits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with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good</a:t>
                      </a:r>
                      <a:r>
                        <a:rPr kumimoji="0" lang="et-E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t-E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taste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BEC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5422"/>
            <a:ext cx="878390" cy="58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881"/>
            <a:ext cx="720080" cy="6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29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32856"/>
            <a:ext cx="7868755" cy="29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40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839"/>
            <a:ext cx="8784976" cy="954107"/>
          </a:xfrm>
          <a:prstGeom prst="rect">
            <a:avLst/>
          </a:prstGeom>
          <a:gradFill>
            <a:gsLst>
              <a:gs pos="0">
                <a:srgbClr val="FFFF00">
                  <a:alpha val="69000"/>
                </a:srgbClr>
              </a:gs>
              <a:gs pos="90000">
                <a:srgbClr val="89E96F">
                  <a:lumMod val="73000"/>
                  <a:lumOff val="27000"/>
                </a:srgbClr>
              </a:gs>
              <a:gs pos="98000">
                <a:srgbClr val="72E675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t-EE" sz="2800" b="1" dirty="0" smtClean="0">
                <a:solidFill>
                  <a:srgbClr val="080808"/>
                </a:solidFill>
              </a:rPr>
              <a:t>‘</a:t>
            </a:r>
            <a:r>
              <a:rPr lang="et-EE" sz="2800" b="1" dirty="0" err="1" smtClean="0">
                <a:solidFill>
                  <a:srgbClr val="080808"/>
                </a:solidFill>
              </a:rPr>
              <a:t>Faith</a:t>
            </a:r>
            <a:r>
              <a:rPr lang="et-EE" sz="2800" b="1" dirty="0" smtClean="0">
                <a:solidFill>
                  <a:srgbClr val="080808"/>
                </a:solidFill>
              </a:rPr>
              <a:t>’ </a:t>
            </a:r>
            <a:r>
              <a:rPr lang="et-EE" sz="2800" dirty="0" smtClean="0">
                <a:solidFill>
                  <a:srgbClr val="080808"/>
                </a:solidFill>
              </a:rPr>
              <a:t>oli nii seest kui väljast keskmiselt punaste algselt väga suurte, hiljem keskmiste viljadega. </a:t>
            </a:r>
            <a:endParaRPr lang="et-EE" sz="2800" dirty="0">
              <a:solidFill>
                <a:srgbClr val="080808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95524" y="6137486"/>
            <a:ext cx="353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t-EE" altLang="et-EE" sz="1800" dirty="0" smtClean="0">
                <a:solidFill>
                  <a:srgbClr val="080808"/>
                </a:solidFill>
              </a:rPr>
              <a:t>Foto: Priit Põldma</a:t>
            </a:r>
            <a:endParaRPr lang="et-EE" altLang="et-EE" sz="1800" dirty="0">
              <a:solidFill>
                <a:srgbClr val="08080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23454"/>
            <a:ext cx="5263602" cy="479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89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3200" dirty="0" smtClean="0"/>
              <a:t>Erineva suurusega ‘</a:t>
            </a:r>
            <a:r>
              <a:rPr lang="et-EE" sz="3200" dirty="0" err="1" smtClean="0"/>
              <a:t>Sonata</a:t>
            </a:r>
            <a:r>
              <a:rPr lang="et-EE" sz="3200" dirty="0" smtClean="0"/>
              <a:t>’ taimede vilja massid</a:t>
            </a:r>
            <a:endParaRPr lang="et-E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2856"/>
            <a:ext cx="8618936" cy="31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93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3600" b="1" dirty="0" smtClean="0"/>
              <a:t>Preparaadi </a:t>
            </a:r>
            <a:r>
              <a:rPr lang="et-EE" sz="3600" b="1" dirty="0" err="1" smtClean="0"/>
              <a:t>Prestop</a:t>
            </a:r>
            <a:r>
              <a:rPr lang="et-EE" sz="3600" b="1" dirty="0" smtClean="0"/>
              <a:t> mõju taimede suremisele</a:t>
            </a:r>
            <a:endParaRPr lang="et-EE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000000"/>
                </a:solidFill>
              </a:rPr>
              <a:t>‘</a:t>
            </a:r>
            <a:r>
              <a:rPr lang="et-EE" dirty="0" err="1" smtClean="0">
                <a:solidFill>
                  <a:srgbClr val="000000"/>
                </a:solidFill>
              </a:rPr>
              <a:t>Manille</a:t>
            </a:r>
            <a:r>
              <a:rPr lang="et-EE" dirty="0" smtClean="0">
                <a:solidFill>
                  <a:srgbClr val="000000"/>
                </a:solidFill>
              </a:rPr>
              <a:t>’, ‘</a:t>
            </a:r>
            <a:r>
              <a:rPr lang="et-EE" dirty="0" err="1" smtClean="0">
                <a:solidFill>
                  <a:srgbClr val="000000"/>
                </a:solidFill>
              </a:rPr>
              <a:t>Asia</a:t>
            </a:r>
            <a:r>
              <a:rPr lang="et-EE" dirty="0" smtClean="0">
                <a:solidFill>
                  <a:srgbClr val="000000"/>
                </a:solidFill>
              </a:rPr>
              <a:t>’, ‘</a:t>
            </a:r>
            <a:r>
              <a:rPr lang="et-EE" dirty="0" err="1" smtClean="0">
                <a:solidFill>
                  <a:srgbClr val="000000"/>
                </a:solidFill>
              </a:rPr>
              <a:t>Faith</a:t>
            </a:r>
            <a:r>
              <a:rPr lang="et-EE" dirty="0" smtClean="0">
                <a:solidFill>
                  <a:srgbClr val="000000"/>
                </a:solidFill>
              </a:rPr>
              <a:t>’ ja ‘</a:t>
            </a:r>
            <a:r>
              <a:rPr lang="et-EE" dirty="0" err="1" smtClean="0">
                <a:solidFill>
                  <a:srgbClr val="000000"/>
                </a:solidFill>
              </a:rPr>
              <a:t>Sonata</a:t>
            </a:r>
            <a:r>
              <a:rPr lang="et-EE" dirty="0" smtClean="0">
                <a:solidFill>
                  <a:srgbClr val="000000"/>
                </a:solidFill>
              </a:rPr>
              <a:t>’ A+ taimedest ei surnud katses ühtegi.</a:t>
            </a:r>
          </a:p>
          <a:p>
            <a:r>
              <a:rPr lang="et-EE" dirty="0" smtClean="0">
                <a:solidFill>
                  <a:srgbClr val="000000"/>
                </a:solidFill>
              </a:rPr>
              <a:t>‘</a:t>
            </a:r>
            <a:r>
              <a:rPr lang="et-EE" dirty="0" err="1" smtClean="0">
                <a:solidFill>
                  <a:srgbClr val="000000"/>
                </a:solidFill>
              </a:rPr>
              <a:t>Sonata</a:t>
            </a:r>
            <a:r>
              <a:rPr lang="et-EE" dirty="0" smtClean="0">
                <a:solidFill>
                  <a:srgbClr val="000000"/>
                </a:solidFill>
              </a:rPr>
              <a:t>’ A- taimedest suri kontrollvariandis 3 taime, </a:t>
            </a:r>
            <a:r>
              <a:rPr lang="et-EE" dirty="0" err="1" smtClean="0">
                <a:solidFill>
                  <a:srgbClr val="000000"/>
                </a:solidFill>
              </a:rPr>
              <a:t>Prestop</a:t>
            </a:r>
            <a:r>
              <a:rPr lang="et-EE" dirty="0" smtClean="0">
                <a:solidFill>
                  <a:srgbClr val="000000"/>
                </a:solidFill>
              </a:rPr>
              <a:t> variandis 1 taim. </a:t>
            </a:r>
          </a:p>
          <a:p>
            <a:r>
              <a:rPr lang="et-EE" dirty="0" smtClean="0">
                <a:solidFill>
                  <a:srgbClr val="000000"/>
                </a:solidFill>
              </a:rPr>
              <a:t>‘</a:t>
            </a:r>
            <a:r>
              <a:rPr lang="et-EE" dirty="0" err="1" smtClean="0">
                <a:solidFill>
                  <a:srgbClr val="000000"/>
                </a:solidFill>
              </a:rPr>
              <a:t>Vibrant</a:t>
            </a:r>
            <a:r>
              <a:rPr lang="et-EE" dirty="0" smtClean="0">
                <a:solidFill>
                  <a:srgbClr val="000000"/>
                </a:solidFill>
              </a:rPr>
              <a:t>’, ‘</a:t>
            </a:r>
            <a:r>
              <a:rPr lang="et-EE" dirty="0" err="1">
                <a:solidFill>
                  <a:srgbClr val="000000"/>
                </a:solidFill>
              </a:rPr>
              <a:t>F</a:t>
            </a:r>
            <a:r>
              <a:rPr lang="et-EE" dirty="0" err="1" smtClean="0">
                <a:solidFill>
                  <a:srgbClr val="000000"/>
                </a:solidFill>
              </a:rPr>
              <a:t>lair</a:t>
            </a:r>
            <a:r>
              <a:rPr lang="et-EE" dirty="0" smtClean="0">
                <a:solidFill>
                  <a:srgbClr val="000000"/>
                </a:solidFill>
              </a:rPr>
              <a:t>’ ja ‘</a:t>
            </a:r>
            <a:r>
              <a:rPr lang="et-EE" dirty="0" err="1" smtClean="0">
                <a:solidFill>
                  <a:srgbClr val="000000"/>
                </a:solidFill>
              </a:rPr>
              <a:t>Sonata</a:t>
            </a:r>
            <a:r>
              <a:rPr lang="et-EE" dirty="0" smtClean="0">
                <a:solidFill>
                  <a:srgbClr val="000000"/>
                </a:solidFill>
              </a:rPr>
              <a:t>’ A++ taimedest suri </a:t>
            </a:r>
            <a:r>
              <a:rPr lang="et-EE" dirty="0" err="1" smtClean="0">
                <a:solidFill>
                  <a:srgbClr val="000000"/>
                </a:solidFill>
              </a:rPr>
              <a:t>Prestop</a:t>
            </a:r>
            <a:r>
              <a:rPr lang="et-EE" dirty="0" smtClean="0">
                <a:solidFill>
                  <a:srgbClr val="000000"/>
                </a:solidFill>
              </a:rPr>
              <a:t>- variandis 1 taim. 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94405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132856"/>
            <a:ext cx="7931583" cy="37310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3568" y="18864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t-EE" sz="3600" b="1" kern="0" dirty="0" err="1" smtClean="0"/>
              <a:t>Prestop</a:t>
            </a:r>
            <a:r>
              <a:rPr lang="et-EE" sz="3600" b="1" kern="0" dirty="0" smtClean="0"/>
              <a:t> ei avaldanud ühest taimede toitumisele</a:t>
            </a:r>
          </a:p>
          <a:p>
            <a:pPr algn="ctr"/>
            <a:r>
              <a:rPr lang="et-EE" sz="2400" b="1" kern="0" dirty="0" err="1" smtClean="0">
                <a:solidFill>
                  <a:srgbClr val="000099"/>
                </a:solidFill>
              </a:rPr>
              <a:t>Prestop</a:t>
            </a:r>
            <a:r>
              <a:rPr lang="et-EE" sz="2400" b="1" kern="0" dirty="0" smtClean="0">
                <a:solidFill>
                  <a:srgbClr val="000099"/>
                </a:solidFill>
              </a:rPr>
              <a:t> </a:t>
            </a:r>
            <a:r>
              <a:rPr lang="et-EE" sz="2400" b="1" kern="0" dirty="0" err="1" smtClean="0">
                <a:solidFill>
                  <a:srgbClr val="000099"/>
                </a:solidFill>
              </a:rPr>
              <a:t>did</a:t>
            </a:r>
            <a:r>
              <a:rPr lang="et-EE" sz="2400" b="1" kern="0" dirty="0" smtClean="0">
                <a:solidFill>
                  <a:srgbClr val="000099"/>
                </a:solidFill>
              </a:rPr>
              <a:t> </a:t>
            </a:r>
            <a:r>
              <a:rPr lang="et-EE" sz="2400" b="1" kern="0" dirty="0" err="1" smtClean="0">
                <a:solidFill>
                  <a:srgbClr val="000099"/>
                </a:solidFill>
              </a:rPr>
              <a:t>not</a:t>
            </a:r>
            <a:r>
              <a:rPr lang="et-EE" sz="2400" b="1" kern="0" dirty="0" smtClean="0">
                <a:solidFill>
                  <a:srgbClr val="000099"/>
                </a:solidFill>
              </a:rPr>
              <a:t> </a:t>
            </a:r>
            <a:r>
              <a:rPr lang="et-EE" sz="2400" b="1" kern="0" dirty="0" err="1" smtClean="0">
                <a:solidFill>
                  <a:srgbClr val="000099"/>
                </a:solidFill>
              </a:rPr>
              <a:t>have</a:t>
            </a:r>
            <a:r>
              <a:rPr lang="et-EE" sz="2400" b="1" kern="0" dirty="0" smtClean="0">
                <a:solidFill>
                  <a:srgbClr val="000099"/>
                </a:solidFill>
              </a:rPr>
              <a:t> </a:t>
            </a:r>
            <a:r>
              <a:rPr lang="et-EE" sz="2400" b="1" kern="0" dirty="0" err="1" smtClean="0">
                <a:solidFill>
                  <a:srgbClr val="000099"/>
                </a:solidFill>
              </a:rPr>
              <a:t>uniform</a:t>
            </a:r>
            <a:r>
              <a:rPr lang="et-EE" sz="2400" b="1" kern="0" dirty="0" smtClean="0">
                <a:solidFill>
                  <a:srgbClr val="000099"/>
                </a:solidFill>
              </a:rPr>
              <a:t> </a:t>
            </a:r>
            <a:r>
              <a:rPr lang="et-EE" sz="2400" b="1" kern="0" dirty="0" err="1" smtClean="0">
                <a:solidFill>
                  <a:srgbClr val="000099"/>
                </a:solidFill>
              </a:rPr>
              <a:t>effect</a:t>
            </a:r>
            <a:r>
              <a:rPr lang="et-EE" sz="2400" b="1" kern="0" dirty="0" smtClean="0">
                <a:solidFill>
                  <a:srgbClr val="000099"/>
                </a:solidFill>
              </a:rPr>
              <a:t> on </a:t>
            </a:r>
            <a:r>
              <a:rPr lang="et-EE" sz="2400" b="1" kern="0" dirty="0" err="1" smtClean="0">
                <a:solidFill>
                  <a:srgbClr val="000099"/>
                </a:solidFill>
              </a:rPr>
              <a:t>plant</a:t>
            </a:r>
            <a:r>
              <a:rPr lang="et-EE" sz="2400" b="1" kern="0" dirty="0" smtClean="0">
                <a:solidFill>
                  <a:srgbClr val="000099"/>
                </a:solidFill>
              </a:rPr>
              <a:t> </a:t>
            </a:r>
            <a:r>
              <a:rPr lang="et-EE" sz="2400" b="1" kern="0" dirty="0" err="1" smtClean="0">
                <a:solidFill>
                  <a:srgbClr val="000099"/>
                </a:solidFill>
              </a:rPr>
              <a:t>nutrition</a:t>
            </a:r>
            <a:endParaRPr lang="et-EE" sz="2400" b="1" kern="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81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3600" dirty="0" smtClean="0"/>
              <a:t>Saaki </a:t>
            </a:r>
            <a:r>
              <a:rPr lang="et-EE" sz="3600" dirty="0" err="1" smtClean="0"/>
              <a:t>Prestop</a:t>
            </a:r>
            <a:r>
              <a:rPr lang="et-EE" sz="3600" dirty="0" smtClean="0"/>
              <a:t> oluliselt ei mõjutanud</a:t>
            </a:r>
            <a:br>
              <a:rPr lang="et-EE" sz="3600" dirty="0" smtClean="0"/>
            </a:br>
            <a:r>
              <a:rPr lang="et-EE" sz="2800" dirty="0" err="1" smtClean="0">
                <a:solidFill>
                  <a:srgbClr val="000099"/>
                </a:solidFill>
              </a:rPr>
              <a:t>Prestop</a:t>
            </a:r>
            <a:r>
              <a:rPr lang="et-EE" sz="2800" dirty="0" smtClean="0">
                <a:solidFill>
                  <a:srgbClr val="000099"/>
                </a:solidFill>
              </a:rPr>
              <a:t> </a:t>
            </a:r>
            <a:r>
              <a:rPr lang="et-EE" sz="2800" dirty="0" err="1" smtClean="0">
                <a:solidFill>
                  <a:srgbClr val="000099"/>
                </a:solidFill>
              </a:rPr>
              <a:t>did</a:t>
            </a:r>
            <a:r>
              <a:rPr lang="et-EE" sz="2800" dirty="0" smtClean="0">
                <a:solidFill>
                  <a:srgbClr val="000099"/>
                </a:solidFill>
              </a:rPr>
              <a:t> </a:t>
            </a:r>
            <a:r>
              <a:rPr lang="et-EE" sz="2800" dirty="0" err="1" smtClean="0">
                <a:solidFill>
                  <a:srgbClr val="000099"/>
                </a:solidFill>
              </a:rPr>
              <a:t>not</a:t>
            </a:r>
            <a:r>
              <a:rPr lang="et-EE" sz="2800" dirty="0" smtClean="0">
                <a:solidFill>
                  <a:srgbClr val="000099"/>
                </a:solidFill>
              </a:rPr>
              <a:t> </a:t>
            </a:r>
            <a:r>
              <a:rPr lang="et-EE" sz="2800" dirty="0" err="1" smtClean="0">
                <a:solidFill>
                  <a:srgbClr val="000099"/>
                </a:solidFill>
              </a:rPr>
              <a:t>affect</a:t>
            </a:r>
            <a:r>
              <a:rPr lang="et-EE" sz="2800" dirty="0" smtClean="0">
                <a:solidFill>
                  <a:srgbClr val="000099"/>
                </a:solidFill>
              </a:rPr>
              <a:t> </a:t>
            </a:r>
            <a:r>
              <a:rPr lang="et-EE" sz="2800" dirty="0" err="1" smtClean="0">
                <a:solidFill>
                  <a:srgbClr val="000099"/>
                </a:solidFill>
              </a:rPr>
              <a:t>the</a:t>
            </a:r>
            <a:r>
              <a:rPr lang="et-EE" sz="2800" dirty="0" smtClean="0">
                <a:solidFill>
                  <a:srgbClr val="000099"/>
                </a:solidFill>
              </a:rPr>
              <a:t> </a:t>
            </a:r>
            <a:r>
              <a:rPr lang="et-EE" sz="2800" dirty="0" err="1" smtClean="0">
                <a:solidFill>
                  <a:srgbClr val="000099"/>
                </a:solidFill>
              </a:rPr>
              <a:t>yield</a:t>
            </a:r>
            <a:endParaRPr lang="et-EE" sz="2800" dirty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2816"/>
            <a:ext cx="8390811" cy="394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9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68003" y="260648"/>
            <a:ext cx="7772400" cy="1143000"/>
          </a:xfrm>
        </p:spPr>
        <p:txBody>
          <a:bodyPr/>
          <a:lstStyle/>
          <a:p>
            <a:pPr algn="ctr"/>
            <a:r>
              <a:rPr lang="et-EE" sz="3600" dirty="0" smtClean="0"/>
              <a:t>Tulge kindlasti päeva lõpus katsetaimi vaatama!</a:t>
            </a:r>
            <a:endParaRPr lang="et-EE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660950" cy="493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stkülik 2"/>
          <p:cNvSpPr/>
          <p:nvPr/>
        </p:nvSpPr>
        <p:spPr bwMode="auto">
          <a:xfrm>
            <a:off x="4139952" y="5229200"/>
            <a:ext cx="1008112" cy="1224136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Sirge noolkonnektor 4"/>
          <p:cNvCxnSpPr/>
          <p:nvPr/>
        </p:nvCxnSpPr>
        <p:spPr bwMode="auto">
          <a:xfrm flipH="1" flipV="1">
            <a:off x="3059832" y="1916832"/>
            <a:ext cx="3600400" cy="86409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irge noolkonnektor 6"/>
          <p:cNvCxnSpPr/>
          <p:nvPr/>
        </p:nvCxnSpPr>
        <p:spPr bwMode="auto">
          <a:xfrm flipH="1">
            <a:off x="2123728" y="1988840"/>
            <a:ext cx="936104" cy="194421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irge noolkonnektor 7"/>
          <p:cNvCxnSpPr/>
          <p:nvPr/>
        </p:nvCxnSpPr>
        <p:spPr bwMode="auto">
          <a:xfrm>
            <a:off x="2267744" y="4096004"/>
            <a:ext cx="2170047" cy="98918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8809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9776"/>
            <a:ext cx="7772400" cy="1143000"/>
          </a:xfrm>
        </p:spPr>
        <p:txBody>
          <a:bodyPr/>
          <a:lstStyle/>
          <a:p>
            <a:pPr algn="ctr"/>
            <a:r>
              <a:rPr lang="et-EE" sz="4000" dirty="0" smtClean="0"/>
              <a:t>Katse agrotehnika Kindel Käsi OÜ tootmisistanduses</a:t>
            </a:r>
            <a:endParaRPr lang="et-E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23" y="1697235"/>
            <a:ext cx="5544616" cy="4114800"/>
          </a:xfrm>
        </p:spPr>
        <p:txBody>
          <a:bodyPr/>
          <a:lstStyle/>
          <a:p>
            <a:r>
              <a:rPr lang="et-EE" sz="2800" dirty="0" smtClean="0">
                <a:solidFill>
                  <a:srgbClr val="080808"/>
                </a:solidFill>
              </a:rPr>
              <a:t>Taimed istutati 20. ja 21. mail</a:t>
            </a:r>
          </a:p>
          <a:p>
            <a:r>
              <a:rPr lang="et-EE" sz="2800" dirty="0" smtClean="0">
                <a:solidFill>
                  <a:srgbClr val="080808"/>
                </a:solidFill>
              </a:rPr>
              <a:t>Rajamiseelselt kontrollitud </a:t>
            </a:r>
            <a:r>
              <a:rPr lang="et-EE" sz="2800" dirty="0" err="1" smtClean="0">
                <a:solidFill>
                  <a:srgbClr val="080808"/>
                </a:solidFill>
              </a:rPr>
              <a:t>lahustuvusega</a:t>
            </a:r>
            <a:r>
              <a:rPr lang="et-EE" sz="2800" dirty="0" smtClean="0">
                <a:solidFill>
                  <a:srgbClr val="080808"/>
                </a:solidFill>
              </a:rPr>
              <a:t> väetis </a:t>
            </a:r>
            <a:r>
              <a:rPr lang="et-EE" sz="2800" dirty="0" err="1" smtClean="0">
                <a:solidFill>
                  <a:srgbClr val="080808"/>
                </a:solidFill>
              </a:rPr>
              <a:t>Mivena</a:t>
            </a:r>
            <a:r>
              <a:rPr lang="et-EE" sz="2800" dirty="0" smtClean="0">
                <a:solidFill>
                  <a:srgbClr val="080808"/>
                </a:solidFill>
              </a:rPr>
              <a:t> </a:t>
            </a:r>
            <a:r>
              <a:rPr lang="et-EE" sz="2800" dirty="0" err="1" smtClean="0">
                <a:solidFill>
                  <a:srgbClr val="080808"/>
                </a:solidFill>
              </a:rPr>
              <a:t>Fieldcote</a:t>
            </a:r>
            <a:r>
              <a:rPr lang="et-EE" sz="2800" dirty="0" smtClean="0">
                <a:solidFill>
                  <a:srgbClr val="080808"/>
                </a:solidFill>
              </a:rPr>
              <a:t> 8 M (18-8-12) 380 kg/ha</a:t>
            </a:r>
          </a:p>
          <a:p>
            <a:r>
              <a:rPr lang="et-EE" sz="2800" dirty="0" smtClean="0">
                <a:solidFill>
                  <a:srgbClr val="080808"/>
                </a:solidFill>
              </a:rPr>
              <a:t>Kasvuaegselt väetati istandikku saagi lõpuni tilkkastmissüsteemi kaudu 20 korral </a:t>
            </a:r>
            <a:r>
              <a:rPr lang="et-EE" sz="2800" dirty="0" err="1" smtClean="0">
                <a:solidFill>
                  <a:srgbClr val="080808"/>
                </a:solidFill>
              </a:rPr>
              <a:t>Mivena</a:t>
            </a:r>
            <a:r>
              <a:rPr lang="et-EE" sz="2800" dirty="0" smtClean="0">
                <a:solidFill>
                  <a:srgbClr val="080808"/>
                </a:solidFill>
              </a:rPr>
              <a:t> väetistega (vastavalt faasile 6 erinevat) </a:t>
            </a:r>
          </a:p>
          <a:p>
            <a:pPr marL="0" indent="0">
              <a:buNone/>
            </a:pPr>
            <a:r>
              <a:rPr lang="et-EE" sz="2800" dirty="0">
                <a:solidFill>
                  <a:srgbClr val="080808"/>
                </a:solidFill>
              </a:rPr>
              <a:t> </a:t>
            </a:r>
            <a:r>
              <a:rPr lang="et-EE" sz="2800" dirty="0" smtClean="0">
                <a:solidFill>
                  <a:srgbClr val="080808"/>
                </a:solidFill>
              </a:rPr>
              <a:t>  ja kolm korda lehe kaudu.</a:t>
            </a:r>
          </a:p>
          <a:p>
            <a:pPr marL="0" indent="0">
              <a:buNone/>
            </a:pPr>
            <a:r>
              <a:rPr lang="et-EE" sz="2800" dirty="0" smtClean="0">
                <a:solidFill>
                  <a:srgbClr val="080808"/>
                </a:solidFill>
              </a:rPr>
              <a:t> </a:t>
            </a:r>
            <a:endParaRPr lang="et-EE" sz="2800" dirty="0">
              <a:solidFill>
                <a:srgbClr val="08080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772816"/>
            <a:ext cx="3423618" cy="39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7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0648"/>
            <a:ext cx="7772400" cy="5835352"/>
          </a:xfrm>
        </p:spPr>
        <p:txBody>
          <a:bodyPr/>
          <a:lstStyle/>
          <a:p>
            <a:r>
              <a:rPr lang="et-EE" sz="2800" b="1" dirty="0">
                <a:solidFill>
                  <a:srgbClr val="000000"/>
                </a:solidFill>
              </a:rPr>
              <a:t>Esitlusala  on rajatud "Teadmussiirde pikaajaline programm aianduse tegevusvaldkonnas" raames, toetab Euroopa Maaelu Arengu </a:t>
            </a:r>
            <a:r>
              <a:rPr lang="et-EE" sz="2800" b="1" dirty="0" smtClean="0">
                <a:solidFill>
                  <a:srgbClr val="000000"/>
                </a:solidFill>
              </a:rPr>
              <a:t>Põllumajandusfond</a:t>
            </a:r>
          </a:p>
          <a:p>
            <a:r>
              <a:rPr lang="et-EE" altLang="et-EE" sz="3600" b="1" dirty="0">
                <a:solidFill>
                  <a:schemeClr val="tx2"/>
                </a:solidFill>
              </a:rPr>
              <a:t>Suured tänud:</a:t>
            </a:r>
            <a:br>
              <a:rPr lang="et-EE" altLang="et-EE" sz="3600" b="1" dirty="0">
                <a:solidFill>
                  <a:schemeClr val="tx2"/>
                </a:solidFill>
              </a:rPr>
            </a:br>
            <a:r>
              <a:rPr lang="et-EE" altLang="et-EE" sz="3600" b="1" dirty="0" smtClean="0">
                <a:solidFill>
                  <a:schemeClr val="tx2"/>
                </a:solidFill>
              </a:rPr>
              <a:t>Valdis </a:t>
            </a:r>
            <a:r>
              <a:rPr lang="et-EE" altLang="et-EE" sz="3600" b="1" dirty="0">
                <a:solidFill>
                  <a:schemeClr val="tx2"/>
                </a:solidFill>
              </a:rPr>
              <a:t>ja Helen Kaskema, </a:t>
            </a:r>
            <a:endParaRPr lang="et-EE" altLang="et-EE" sz="3600" b="1" dirty="0" smtClean="0">
              <a:solidFill>
                <a:schemeClr val="tx2"/>
              </a:solidFill>
            </a:endParaRPr>
          </a:p>
          <a:p>
            <a:r>
              <a:rPr lang="et-EE" altLang="et-EE" sz="3600" b="1" dirty="0" smtClean="0">
                <a:solidFill>
                  <a:schemeClr val="tx2"/>
                </a:solidFill>
              </a:rPr>
              <a:t>Margus </a:t>
            </a:r>
            <a:r>
              <a:rPr lang="et-EE" altLang="et-EE" sz="3600" b="1" dirty="0">
                <a:solidFill>
                  <a:schemeClr val="tx2"/>
                </a:solidFill>
              </a:rPr>
              <a:t>Kopp, </a:t>
            </a:r>
            <a:endParaRPr lang="et-EE" altLang="et-EE" sz="3600" b="1" dirty="0" smtClean="0">
              <a:solidFill>
                <a:schemeClr val="tx2"/>
              </a:solidFill>
            </a:endParaRPr>
          </a:p>
          <a:p>
            <a:r>
              <a:rPr lang="et-EE" altLang="et-EE" sz="3600" b="1" dirty="0" smtClean="0">
                <a:solidFill>
                  <a:schemeClr val="tx2"/>
                </a:solidFill>
              </a:rPr>
              <a:t>Priit </a:t>
            </a:r>
            <a:r>
              <a:rPr lang="et-EE" altLang="et-EE" sz="3600" b="1" dirty="0">
                <a:solidFill>
                  <a:schemeClr val="tx2"/>
                </a:solidFill>
              </a:rPr>
              <a:t>Põldma, </a:t>
            </a:r>
            <a:endParaRPr lang="et-EE" altLang="et-EE" sz="3600" b="1" dirty="0" smtClean="0">
              <a:solidFill>
                <a:schemeClr val="tx2"/>
              </a:solidFill>
            </a:endParaRPr>
          </a:p>
          <a:p>
            <a:r>
              <a:rPr lang="et-EE" altLang="et-EE" sz="3600" b="1" dirty="0" smtClean="0">
                <a:solidFill>
                  <a:schemeClr val="tx2"/>
                </a:solidFill>
              </a:rPr>
              <a:t>Kati </a:t>
            </a:r>
            <a:r>
              <a:rPr lang="et-EE" altLang="et-EE" sz="3600" b="1" dirty="0">
                <a:solidFill>
                  <a:schemeClr val="tx2"/>
                </a:solidFill>
              </a:rPr>
              <a:t>Keert, </a:t>
            </a:r>
            <a:endParaRPr lang="et-EE" altLang="et-EE" sz="3600" b="1" dirty="0" smtClean="0">
              <a:solidFill>
                <a:schemeClr val="tx2"/>
              </a:solidFill>
            </a:endParaRPr>
          </a:p>
          <a:p>
            <a:r>
              <a:rPr lang="et-EE" altLang="et-EE" sz="3600" b="1" dirty="0" smtClean="0">
                <a:solidFill>
                  <a:schemeClr val="tx2"/>
                </a:solidFill>
              </a:rPr>
              <a:t>Maarja </a:t>
            </a:r>
            <a:r>
              <a:rPr lang="et-EE" altLang="et-EE" sz="3600" b="1" dirty="0">
                <a:solidFill>
                  <a:schemeClr val="tx2"/>
                </a:solidFill>
              </a:rPr>
              <a:t>Moor</a:t>
            </a:r>
            <a:br>
              <a:rPr lang="et-EE" altLang="et-EE" sz="3600" b="1" dirty="0">
                <a:solidFill>
                  <a:schemeClr val="tx2"/>
                </a:solidFill>
              </a:rPr>
            </a:br>
            <a:endParaRPr lang="et-EE" sz="3600" b="1" dirty="0" smtClean="0">
              <a:solidFill>
                <a:schemeClr val="tx2"/>
              </a:solidFill>
            </a:endParaRPr>
          </a:p>
          <a:p>
            <a:endParaRPr lang="et-EE" sz="2800" b="1" dirty="0">
              <a:solidFill>
                <a:srgbClr val="000099"/>
              </a:solidFill>
            </a:endParaRPr>
          </a:p>
          <a:p>
            <a:endParaRPr lang="et-E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3368402" cy="327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57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484784"/>
            <a:ext cx="7772400" cy="1143000"/>
          </a:xfrm>
        </p:spPr>
        <p:txBody>
          <a:bodyPr/>
          <a:lstStyle/>
          <a:p>
            <a:pPr algn="ctr"/>
            <a:r>
              <a:rPr lang="et-EE" dirty="0" smtClean="0"/>
              <a:t>TULEMUSED</a:t>
            </a:r>
            <a:br>
              <a:rPr lang="et-EE" dirty="0" smtClean="0"/>
            </a:br>
            <a:r>
              <a:rPr lang="et-EE" dirty="0" smtClean="0"/>
              <a:t>Saagiperiood</a:t>
            </a:r>
            <a:br>
              <a:rPr lang="et-EE" dirty="0" smtClean="0"/>
            </a:br>
            <a:r>
              <a:rPr lang="et-EE" sz="4000" dirty="0" err="1" smtClean="0">
                <a:solidFill>
                  <a:srgbClr val="000099"/>
                </a:solidFill>
              </a:rPr>
              <a:t>Fruiting</a:t>
            </a:r>
            <a:r>
              <a:rPr lang="et-EE" sz="4000" dirty="0" smtClean="0">
                <a:solidFill>
                  <a:srgbClr val="000099"/>
                </a:solidFill>
              </a:rPr>
              <a:t> </a:t>
            </a:r>
            <a:r>
              <a:rPr lang="et-EE" sz="4000" dirty="0" err="1" smtClean="0">
                <a:solidFill>
                  <a:srgbClr val="000099"/>
                </a:solidFill>
              </a:rPr>
              <a:t>duration</a:t>
            </a:r>
            <a:r>
              <a:rPr lang="et-EE" sz="4000" dirty="0" smtClean="0">
                <a:solidFill>
                  <a:srgbClr val="000099"/>
                </a:solidFill>
              </a:rPr>
              <a:t/>
            </a:r>
            <a:br>
              <a:rPr lang="et-EE" sz="4000" dirty="0" smtClean="0">
                <a:solidFill>
                  <a:srgbClr val="000099"/>
                </a:solidFill>
              </a:rPr>
            </a:br>
            <a:endParaRPr lang="et-EE" sz="4000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4" y="2618396"/>
            <a:ext cx="871296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4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Turustatav saak </a:t>
            </a:r>
            <a:br>
              <a:rPr lang="et-EE" dirty="0" smtClean="0"/>
            </a:br>
            <a:r>
              <a:rPr lang="et-EE" sz="4000" dirty="0" err="1">
                <a:solidFill>
                  <a:srgbClr val="000099"/>
                </a:solidFill>
              </a:rPr>
              <a:t>M</a:t>
            </a:r>
            <a:r>
              <a:rPr lang="et-EE" sz="4000" dirty="0" err="1" smtClean="0">
                <a:solidFill>
                  <a:srgbClr val="000099"/>
                </a:solidFill>
              </a:rPr>
              <a:t>arketable</a:t>
            </a:r>
            <a:r>
              <a:rPr lang="et-EE" sz="4000" dirty="0" smtClean="0">
                <a:solidFill>
                  <a:srgbClr val="000099"/>
                </a:solidFill>
              </a:rPr>
              <a:t> </a:t>
            </a:r>
            <a:r>
              <a:rPr lang="et-EE" sz="4000" dirty="0" err="1" smtClean="0">
                <a:solidFill>
                  <a:srgbClr val="000099"/>
                </a:solidFill>
              </a:rPr>
              <a:t>yield</a:t>
            </a:r>
            <a:r>
              <a:rPr lang="et-EE" sz="4000" dirty="0" smtClean="0">
                <a:solidFill>
                  <a:srgbClr val="000099"/>
                </a:solidFill>
              </a:rPr>
              <a:t> g/</a:t>
            </a:r>
            <a:r>
              <a:rPr lang="et-EE" sz="4000" dirty="0" err="1" smtClean="0">
                <a:solidFill>
                  <a:srgbClr val="000099"/>
                </a:solidFill>
              </a:rPr>
              <a:t>plant</a:t>
            </a:r>
            <a:endParaRPr lang="et-EE" sz="4000" dirty="0">
              <a:solidFill>
                <a:srgbClr val="00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3" y="1600200"/>
            <a:ext cx="8781471" cy="50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Välimus </a:t>
            </a:r>
            <a:r>
              <a:rPr lang="et-EE" sz="3600" dirty="0" smtClean="0"/>
              <a:t>(1- väga halb… 5 – väga hea)</a:t>
            </a:r>
            <a:br>
              <a:rPr lang="et-EE" sz="3600" dirty="0" smtClean="0"/>
            </a:br>
            <a:r>
              <a:rPr lang="et-EE" sz="3600" dirty="0" err="1" smtClean="0">
                <a:solidFill>
                  <a:srgbClr val="000099"/>
                </a:solidFill>
              </a:rPr>
              <a:t>Appearance</a:t>
            </a:r>
            <a:r>
              <a:rPr lang="et-EE" sz="3600" dirty="0" smtClean="0">
                <a:solidFill>
                  <a:srgbClr val="000099"/>
                </a:solidFill>
              </a:rPr>
              <a:t> (1-very </a:t>
            </a:r>
            <a:r>
              <a:rPr lang="et-EE" sz="3600" dirty="0" err="1" smtClean="0">
                <a:solidFill>
                  <a:srgbClr val="000099"/>
                </a:solidFill>
              </a:rPr>
              <a:t>bad</a:t>
            </a:r>
            <a:r>
              <a:rPr lang="et-EE" sz="3600" dirty="0" smtClean="0">
                <a:solidFill>
                  <a:srgbClr val="000099"/>
                </a:solidFill>
              </a:rPr>
              <a:t>…5-very </a:t>
            </a:r>
            <a:r>
              <a:rPr lang="et-EE" sz="3600" dirty="0" err="1" smtClean="0">
                <a:solidFill>
                  <a:srgbClr val="000099"/>
                </a:solidFill>
              </a:rPr>
              <a:t>good</a:t>
            </a:r>
            <a:r>
              <a:rPr lang="et-EE" sz="3600" dirty="0" smtClean="0">
                <a:solidFill>
                  <a:srgbClr val="000099"/>
                </a:solidFill>
              </a:rPr>
              <a:t>)</a:t>
            </a:r>
            <a:endParaRPr lang="et-EE" sz="3600" dirty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90032"/>
            <a:ext cx="7483680" cy="47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3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1143000"/>
          </a:xfrm>
        </p:spPr>
        <p:txBody>
          <a:bodyPr/>
          <a:lstStyle/>
          <a:p>
            <a:r>
              <a:rPr lang="et-EE" dirty="0" smtClean="0"/>
              <a:t>Maitse </a:t>
            </a:r>
            <a:r>
              <a:rPr lang="et-EE" sz="3600" dirty="0" smtClean="0"/>
              <a:t>(1- väga halb… 5 – väga hea)</a:t>
            </a:r>
            <a:br>
              <a:rPr lang="et-EE" sz="3600" dirty="0" smtClean="0"/>
            </a:br>
            <a:r>
              <a:rPr lang="et-EE" sz="3600" dirty="0" err="1">
                <a:solidFill>
                  <a:srgbClr val="000099"/>
                </a:solidFill>
              </a:rPr>
              <a:t>T</a:t>
            </a:r>
            <a:r>
              <a:rPr lang="et-EE" sz="3600" dirty="0" err="1" smtClean="0">
                <a:solidFill>
                  <a:srgbClr val="000099"/>
                </a:solidFill>
              </a:rPr>
              <a:t>aste</a:t>
            </a:r>
            <a:r>
              <a:rPr lang="et-EE" sz="3600" dirty="0" smtClean="0">
                <a:solidFill>
                  <a:srgbClr val="000099"/>
                </a:solidFill>
              </a:rPr>
              <a:t> (1-very </a:t>
            </a:r>
            <a:r>
              <a:rPr lang="et-EE" sz="3600" dirty="0" err="1" smtClean="0">
                <a:solidFill>
                  <a:srgbClr val="000099"/>
                </a:solidFill>
              </a:rPr>
              <a:t>bad</a:t>
            </a:r>
            <a:r>
              <a:rPr lang="et-EE" sz="3600" dirty="0" smtClean="0">
                <a:solidFill>
                  <a:srgbClr val="000099"/>
                </a:solidFill>
              </a:rPr>
              <a:t>…5-very </a:t>
            </a:r>
            <a:r>
              <a:rPr lang="et-EE" sz="3600" dirty="0" err="1" smtClean="0">
                <a:solidFill>
                  <a:srgbClr val="000099"/>
                </a:solidFill>
              </a:rPr>
              <a:t>good</a:t>
            </a:r>
            <a:r>
              <a:rPr lang="et-EE" sz="3600" dirty="0" smtClean="0">
                <a:solidFill>
                  <a:srgbClr val="000099"/>
                </a:solidFill>
              </a:rPr>
              <a:t>)</a:t>
            </a:r>
            <a:endParaRPr lang="et-EE" sz="3600" dirty="0">
              <a:solidFill>
                <a:srgbClr val="0000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582483" cy="53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3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/>
          <a:lstStyle/>
          <a:p>
            <a:r>
              <a:rPr lang="et-EE" sz="3600" dirty="0" smtClean="0"/>
              <a:t>Magusus </a:t>
            </a:r>
            <a:r>
              <a:rPr lang="et-EE" sz="3200" dirty="0" smtClean="0"/>
              <a:t>(1- pole üldse magus… 5 – väga magus)</a:t>
            </a:r>
            <a:r>
              <a:rPr lang="et-EE" sz="3600" dirty="0" smtClean="0"/>
              <a:t/>
            </a:r>
            <a:br>
              <a:rPr lang="et-EE" sz="3600" dirty="0" smtClean="0"/>
            </a:br>
            <a:r>
              <a:rPr lang="et-EE" sz="3600" dirty="0" err="1" smtClean="0">
                <a:solidFill>
                  <a:srgbClr val="000099"/>
                </a:solidFill>
              </a:rPr>
              <a:t>Sweetness</a:t>
            </a:r>
            <a:r>
              <a:rPr lang="et-EE" sz="3600" dirty="0" smtClean="0">
                <a:solidFill>
                  <a:srgbClr val="000099"/>
                </a:solidFill>
              </a:rPr>
              <a:t> </a:t>
            </a:r>
            <a:r>
              <a:rPr lang="et-EE" sz="3200" dirty="0" smtClean="0">
                <a:solidFill>
                  <a:srgbClr val="000099"/>
                </a:solidFill>
              </a:rPr>
              <a:t>(1-not </a:t>
            </a:r>
            <a:r>
              <a:rPr lang="et-EE" sz="3200" dirty="0" err="1" smtClean="0">
                <a:solidFill>
                  <a:srgbClr val="000099"/>
                </a:solidFill>
              </a:rPr>
              <a:t>sweet</a:t>
            </a:r>
            <a:r>
              <a:rPr lang="et-EE" sz="3200" dirty="0" smtClean="0">
                <a:solidFill>
                  <a:srgbClr val="000099"/>
                </a:solidFill>
              </a:rPr>
              <a:t> at all …5-very </a:t>
            </a:r>
            <a:r>
              <a:rPr lang="et-EE" sz="3200" dirty="0" err="1" smtClean="0">
                <a:solidFill>
                  <a:srgbClr val="000099"/>
                </a:solidFill>
              </a:rPr>
              <a:t>sweet</a:t>
            </a:r>
            <a:r>
              <a:rPr lang="et-EE" sz="3200" dirty="0" smtClean="0">
                <a:solidFill>
                  <a:srgbClr val="000099"/>
                </a:solidFill>
              </a:rPr>
              <a:t>)</a:t>
            </a:r>
            <a:endParaRPr lang="et-EE" sz="3200" dirty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8316416" cy="49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4151"/>
      </p:ext>
    </p:extLst>
  </p:cSld>
  <p:clrMapOvr>
    <a:masterClrMapping/>
  </p:clrMapOvr>
</p:sld>
</file>

<file path=ppt/theme/theme1.xml><?xml version="1.0" encoding="utf-8"?>
<a:theme xmlns:a="http://schemas.openxmlformats.org/drawingml/2006/main" name="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t-E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t-E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arkvarakomplekti Office kujundu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2452</TotalTime>
  <Words>899</Words>
  <Application>Microsoft Office PowerPoint</Application>
  <PresentationFormat>Ekraaniseanss (4:3)</PresentationFormat>
  <Paragraphs>146</Paragraphs>
  <Slides>40</Slides>
  <Notes>0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40</vt:i4>
      </vt:variant>
    </vt:vector>
  </HeadingPairs>
  <TitlesOfParts>
    <vt:vector size="41" baseType="lpstr">
      <vt:lpstr>Serene</vt:lpstr>
      <vt:lpstr>Uute maasikasortide saagikus tootmisistanduses ja preparaadi Prestop mõju</vt:lpstr>
      <vt:lpstr>KATSE EESMÄRGID:</vt:lpstr>
      <vt:lpstr>Katses olnud sordid</vt:lpstr>
      <vt:lpstr>Katse agrotehnika Kindel Käsi OÜ tootmisistanduses</vt:lpstr>
      <vt:lpstr>TULEMUSED Saagiperiood Fruiting duration </vt:lpstr>
      <vt:lpstr>Turustatav saak  Marketable yield g/plant</vt:lpstr>
      <vt:lpstr>Välimus (1- väga halb… 5 – väga hea) Appearance (1-very bad…5-very good)</vt:lpstr>
      <vt:lpstr>Maitse (1- väga halb… 5 – väga hea) Taste (1-very bad…5-very good)</vt:lpstr>
      <vt:lpstr>Magusus (1- pole üldse magus… 5 – väga magus) Sweetness (1-not sweet at all …5-very sweet)</vt:lpstr>
      <vt:lpstr>Hapusus (1- pole üldse hapu… 5 – väga hapu) Sourness (1-not sour at all …5-very sour)</vt:lpstr>
      <vt:lpstr>Vilja tugevus Fruit firmness</vt:lpstr>
      <vt:lpstr>Sortide plussid ja miinused ‘VIBRANT’</vt:lpstr>
      <vt:lpstr>PowerPointi esitlus</vt:lpstr>
      <vt:lpstr>PowerPointi esitlus</vt:lpstr>
      <vt:lpstr>PowerPointi esitlus</vt:lpstr>
      <vt:lpstr> ‘FLAIR’</vt:lpstr>
      <vt:lpstr>PowerPointi esitlus</vt:lpstr>
      <vt:lpstr>PowerPointi esitlus</vt:lpstr>
      <vt:lpstr>PowerPointi esitlus</vt:lpstr>
      <vt:lpstr> ‘MANILLE’</vt:lpstr>
      <vt:lpstr>PowerPointi esitlus</vt:lpstr>
      <vt:lpstr>PowerPointi esitlus</vt:lpstr>
      <vt:lpstr> ‘SUNSATION’</vt:lpstr>
      <vt:lpstr>PowerPointi esitlus</vt:lpstr>
      <vt:lpstr>PowerPointi esitlus</vt:lpstr>
      <vt:lpstr> ‘FIGARO’</vt:lpstr>
      <vt:lpstr>PowerPointi esitlus</vt:lpstr>
      <vt:lpstr>PowerPointi esitlus</vt:lpstr>
      <vt:lpstr> ‘ASIA’</vt:lpstr>
      <vt:lpstr>PowerPointi esitlus</vt:lpstr>
      <vt:lpstr>PowerPointi esitlus</vt:lpstr>
      <vt:lpstr> ‘FAITH’</vt:lpstr>
      <vt:lpstr>PowerPointi esitlus</vt:lpstr>
      <vt:lpstr>PowerPointi esitlus</vt:lpstr>
      <vt:lpstr>Erineva suurusega ‘Sonata’ taimede vilja massid</vt:lpstr>
      <vt:lpstr>Preparaadi Prestop mõju taimede suremisele</vt:lpstr>
      <vt:lpstr>PowerPointi esitlus</vt:lpstr>
      <vt:lpstr>Saaki Prestop oluliselt ei mõjutanud Prestop did not affect the yield</vt:lpstr>
      <vt:lpstr>Tulge kindlasti päeva lõpus katsetaimi vaatama!</vt:lpstr>
      <vt:lpstr>PowerPointi esitlus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DEKORATIIVTAIMEDE ISTIKUTE KVALITEEDINÕUDED</dc:title>
  <dc:creator>EPMÜ</dc:creator>
  <cp:lastModifiedBy>Omanik</cp:lastModifiedBy>
  <cp:revision>425</cp:revision>
  <dcterms:created xsi:type="dcterms:W3CDTF">2001-12-15T13:58:48Z</dcterms:created>
  <dcterms:modified xsi:type="dcterms:W3CDTF">2017-08-29T14:44:58Z</dcterms:modified>
</cp:coreProperties>
</file>